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709" r:id="rId3"/>
  </p:sldMasterIdLst>
  <p:notesMasterIdLst>
    <p:notesMasterId r:id="rId38"/>
  </p:notesMasterIdLst>
  <p:handoutMasterIdLst>
    <p:handoutMasterId r:id="rId39"/>
  </p:handoutMasterIdLst>
  <p:sldIdLst>
    <p:sldId id="256" r:id="rId4"/>
    <p:sldId id="355" r:id="rId5"/>
    <p:sldId id="387" r:id="rId6"/>
    <p:sldId id="408" r:id="rId7"/>
    <p:sldId id="424" r:id="rId8"/>
    <p:sldId id="431" r:id="rId9"/>
    <p:sldId id="432" r:id="rId10"/>
    <p:sldId id="423" r:id="rId11"/>
    <p:sldId id="425" r:id="rId12"/>
    <p:sldId id="427" r:id="rId13"/>
    <p:sldId id="428" r:id="rId14"/>
    <p:sldId id="429" r:id="rId15"/>
    <p:sldId id="430" r:id="rId16"/>
    <p:sldId id="419" r:id="rId17"/>
    <p:sldId id="403" r:id="rId18"/>
    <p:sldId id="407" r:id="rId19"/>
    <p:sldId id="404" r:id="rId20"/>
    <p:sldId id="405" r:id="rId21"/>
    <p:sldId id="410" r:id="rId22"/>
    <p:sldId id="411" r:id="rId23"/>
    <p:sldId id="412" r:id="rId24"/>
    <p:sldId id="413" r:id="rId25"/>
    <p:sldId id="414" r:id="rId26"/>
    <p:sldId id="415" r:id="rId27"/>
    <p:sldId id="416" r:id="rId28"/>
    <p:sldId id="420" r:id="rId29"/>
    <p:sldId id="421" r:id="rId30"/>
    <p:sldId id="399" r:id="rId31"/>
    <p:sldId id="401" r:id="rId32"/>
    <p:sldId id="402" r:id="rId33"/>
    <p:sldId id="391" r:id="rId34"/>
    <p:sldId id="392" r:id="rId35"/>
    <p:sldId id="395" r:id="rId36"/>
    <p:sldId id="389" r:id="rId37"/>
  </p:sldIdLst>
  <p:sldSz cx="9144000" cy="5715000" type="screen16x1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00" userDrawn="1">
          <p15:clr>
            <a:srgbClr val="A4A3A4"/>
          </p15:clr>
        </p15:guide>
        <p15:guide id="6"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10" autoAdjust="0"/>
    <p:restoredTop sz="86485"/>
  </p:normalViewPr>
  <p:slideViewPr>
    <p:cSldViewPr snapToGrid="0" showGuides="1">
      <p:cViewPr varScale="1">
        <p:scale>
          <a:sx n="117" d="100"/>
          <a:sy n="117" d="100"/>
        </p:scale>
        <p:origin x="96" y="468"/>
      </p:cViewPr>
      <p:guideLst>
        <p:guide orient="horz" pos="1800"/>
        <p:guide pos="2880"/>
      </p:guideLst>
    </p:cSldViewPr>
  </p:slideViewPr>
  <p:outlineViewPr>
    <p:cViewPr>
      <p:scale>
        <a:sx n="33" d="100"/>
        <a:sy n="33" d="100"/>
      </p:scale>
      <p:origin x="0" y="-23376"/>
    </p:cViewPr>
  </p:outlineViewPr>
  <p:notesTextViewPr>
    <p:cViewPr>
      <p:scale>
        <a:sx n="1" d="1"/>
        <a:sy n="1" d="1"/>
      </p:scale>
      <p:origin x="0" y="0"/>
    </p:cViewPr>
  </p:notesTextViewPr>
  <p:sorterViewPr>
    <p:cViewPr>
      <p:scale>
        <a:sx n="128" d="100"/>
        <a:sy n="128" d="100"/>
      </p:scale>
      <p:origin x="0" y="0"/>
    </p:cViewPr>
  </p:sorterViewPr>
  <p:notesViewPr>
    <p:cSldViewPr snapToGrid="0" showGuides="1">
      <p:cViewPr>
        <p:scale>
          <a:sx n="148" d="100"/>
          <a:sy n="148" d="100"/>
        </p:scale>
        <p:origin x="2080" y="-214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827520" y="9119474"/>
            <a:ext cx="487680" cy="481726"/>
          </a:xfrm>
          <a:prstGeom prst="rect">
            <a:avLst/>
          </a:prstGeom>
        </p:spPr>
        <p:txBody>
          <a:bodyPr vert="horz" lIns="96661" tIns="48331" rIns="96661" bIns="48331" rtlCol="0" anchor="ctr"/>
          <a:lstStyle>
            <a:lvl1pPr algn="r">
              <a:defRPr sz="1300"/>
            </a:lvl1pPr>
          </a:lstStyle>
          <a:p>
            <a:pPr algn="l"/>
            <a:fld id="{697B12D4-4E44-48C5-B3AA-ECDAF4D2CE64}" type="slidenum">
              <a:rPr lang="en-US" b="1" smtClean="0"/>
              <a:pPr algn="l"/>
              <a:t>‹#›</a:t>
            </a:fld>
            <a:endParaRPr lang="en-US" b="1" dirty="0"/>
          </a:p>
        </p:txBody>
      </p:sp>
      <p:sp>
        <p:nvSpPr>
          <p:cNvPr id="7" name="Header Placeholder 6"/>
          <p:cNvSpPr>
            <a:spLocks noGrp="1"/>
          </p:cNvSpPr>
          <p:nvPr>
            <p:ph type="hdr" sz="quarter"/>
          </p:nvPr>
        </p:nvSpPr>
        <p:spPr>
          <a:xfrm>
            <a:off x="590710" y="108175"/>
            <a:ext cx="6110755" cy="481727"/>
          </a:xfrm>
          <a:prstGeom prst="rect">
            <a:avLst/>
          </a:prstGeom>
        </p:spPr>
        <p:txBody>
          <a:bodyPr vert="horz" lIns="0" tIns="96661" rIns="0" bIns="96661" rtlCol="0"/>
          <a:lstStyle>
            <a:lvl1pPr algn="l">
              <a:defRPr sz="1300"/>
            </a:lvl1pPr>
          </a:lstStyle>
          <a:p>
            <a:endParaRPr lang="en-US" dirty="0">
              <a:latin typeface="Arial"/>
              <a:cs typeface="Arial"/>
            </a:endParaRPr>
          </a:p>
        </p:txBody>
      </p:sp>
      <p:cxnSp>
        <p:nvCxnSpPr>
          <p:cNvPr id="10" name="Straight Connector 9"/>
          <p:cNvCxnSpPr/>
          <p:nvPr/>
        </p:nvCxnSpPr>
        <p:spPr>
          <a:xfrm>
            <a:off x="590712" y="9119474"/>
            <a:ext cx="61475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SEI_1Line_CMYK.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347" y="9196060"/>
            <a:ext cx="3985763" cy="269378"/>
          </a:xfrm>
          <a:prstGeom prst="rect">
            <a:avLst/>
          </a:prstGeom>
        </p:spPr>
      </p:pic>
    </p:spTree>
    <p:extLst>
      <p:ext uri="{BB962C8B-B14F-4D97-AF65-F5344CB8AC3E}">
        <p14:creationId xmlns:p14="http://schemas.microsoft.com/office/powerpoint/2010/main" val="1859218430"/>
      </p:ext>
    </p:extLst>
  </p:cSld>
  <p:clrMap bg1="lt1" tx1="dk1" bg2="lt2" tx2="dk2" accent1="accent1" accent2="accent2" accent3="accent3" accent4="accent4" accent5="accent5" accent6="accent6" hlink="hlink" folHlink="folHlink"/>
  <p:extLst mod="1">
    <p:ext uri="{56416CCD-93CA-4268-BC5B-53C4BB910035}">
      <p15:sldGuideLst xmlns:p15="http://schemas.microsoft.com/office/powerpoint/2012/main">
        <p15:guide id="1" pos="35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66800" y="1200150"/>
            <a:ext cx="518160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828076" y="9119474"/>
            <a:ext cx="487680" cy="481726"/>
          </a:xfrm>
          <a:prstGeom prst="rect">
            <a:avLst/>
          </a:prstGeom>
        </p:spPr>
        <p:txBody>
          <a:bodyPr vert="horz" lIns="96661" tIns="48331" rIns="96661" bIns="48331" rtlCol="0" anchor="ctr"/>
          <a:lstStyle>
            <a:lvl1pPr algn="l">
              <a:defRPr sz="1300" b="1"/>
            </a:lvl1pPr>
          </a:lstStyle>
          <a:p>
            <a:fld id="{30F18498-1159-498D-8DC7-E1A69C582DF5}" type="slidenum">
              <a:rPr lang="en-US" smtClean="0"/>
              <a:pPr/>
              <a:t>‹#›</a:t>
            </a:fld>
            <a:endParaRPr lang="en-US" dirty="0"/>
          </a:p>
        </p:txBody>
      </p:sp>
      <p:cxnSp>
        <p:nvCxnSpPr>
          <p:cNvPr id="13" name="Straight Connector 12"/>
          <p:cNvCxnSpPr/>
          <p:nvPr/>
        </p:nvCxnSpPr>
        <p:spPr>
          <a:xfrm>
            <a:off x="590712" y="9119474"/>
            <a:ext cx="61475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Header Placeholder 13"/>
          <p:cNvSpPr>
            <a:spLocks noGrp="1"/>
          </p:cNvSpPr>
          <p:nvPr>
            <p:ph type="hdr" sz="quarter"/>
          </p:nvPr>
        </p:nvSpPr>
        <p:spPr>
          <a:xfrm>
            <a:off x="568959" y="101414"/>
            <a:ext cx="5022188" cy="481727"/>
          </a:xfrm>
          <a:prstGeom prst="rect">
            <a:avLst/>
          </a:prstGeom>
        </p:spPr>
        <p:txBody>
          <a:bodyPr vert="horz" lIns="0" tIns="96661" rIns="0" bIns="96661" rtlCol="0"/>
          <a:lstStyle>
            <a:lvl1pPr algn="l">
              <a:defRPr sz="1300">
                <a:latin typeface="Arial"/>
                <a:cs typeface="Arial"/>
              </a:defRPr>
            </a:lvl1pPr>
          </a:lstStyle>
          <a:p>
            <a:endParaRPr lang="en-US" dirty="0"/>
          </a:p>
        </p:txBody>
      </p:sp>
      <p:pic>
        <p:nvPicPr>
          <p:cNvPr id="8" name="Picture 7" descr="SEI_1Line_CMY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347" y="9196060"/>
            <a:ext cx="3985763" cy="269378"/>
          </a:xfrm>
          <a:prstGeom prst="rect">
            <a:avLst/>
          </a:prstGeom>
        </p:spPr>
      </p:pic>
    </p:spTree>
    <p:extLst>
      <p:ext uri="{BB962C8B-B14F-4D97-AF65-F5344CB8AC3E}">
        <p14:creationId xmlns:p14="http://schemas.microsoft.com/office/powerpoint/2010/main" val="3950295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35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6800" y="1200150"/>
            <a:ext cx="518160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t>1</a:t>
            </a:fld>
            <a:endParaRPr lang="en-US"/>
          </a:p>
        </p:txBody>
      </p:sp>
    </p:spTree>
    <p:extLst>
      <p:ext uri="{BB962C8B-B14F-4D97-AF65-F5344CB8AC3E}">
        <p14:creationId xmlns:p14="http://schemas.microsoft.com/office/powerpoint/2010/main" val="618738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latinLnBrk="0" hangingPunct="1"/>
            <a:r>
              <a:rPr lang="en-US" sz="1200" kern="1200" dirty="0">
                <a:solidFill>
                  <a:schemeClr val="tx1"/>
                </a:solidFill>
                <a:effectLst/>
                <a:latin typeface="Arial" panose="020B0604020202020204" pitchFamily="34" charset="0"/>
                <a:ea typeface="+mn-ea"/>
                <a:cs typeface="Arial" panose="020B0604020202020204" pitchFamily="34" charset="0"/>
              </a:rPr>
              <a:t>how much being talked about</a:t>
            </a:r>
            <a:endParaRPr lang="en-US" dirty="0">
              <a:effectLst/>
            </a:endParaRPr>
          </a:p>
          <a:p>
            <a:pPr rtl="0" eaLnBrk="1" latinLnBrk="0" hangingPunct="1"/>
            <a:r>
              <a:rPr lang="en-US" sz="1200" kern="1200" dirty="0">
                <a:solidFill>
                  <a:schemeClr val="tx1"/>
                </a:solidFill>
                <a:effectLst/>
                <a:latin typeface="Arial" panose="020B0604020202020204" pitchFamily="34" charset="0"/>
                <a:ea typeface="+mn-ea"/>
                <a:cs typeface="Arial" panose="020B0604020202020204" pitchFamily="34" charset="0"/>
              </a:rPr>
              <a:t># of NVD reference URLs</a:t>
            </a:r>
            <a:endParaRPr lang="en-US" dirty="0">
              <a:effectLst/>
            </a:endParaRPr>
          </a:p>
          <a:p>
            <a:pPr rtl="0" eaLnBrk="1" latinLnBrk="0" hangingPunct="1"/>
            <a:r>
              <a:rPr lang="en-US" sz="1200" kern="1200" dirty="0">
                <a:solidFill>
                  <a:schemeClr val="tx1"/>
                </a:solidFill>
                <a:effectLst/>
                <a:latin typeface="Arial" panose="020B0604020202020204" pitchFamily="34" charset="0"/>
                <a:ea typeface="+mn-ea"/>
                <a:cs typeface="Arial" panose="020B0604020202020204" pitchFamily="34" charset="0"/>
              </a:rPr>
              <a:t>threat (</a:t>
            </a:r>
            <a:r>
              <a:rPr lang="en-US" sz="1200" kern="1200" dirty="0" err="1">
                <a:solidFill>
                  <a:schemeClr val="tx1"/>
                </a:solidFill>
                <a:effectLst/>
                <a:latin typeface="Arial" panose="020B0604020202020204" pitchFamily="34" charset="0"/>
                <a:ea typeface="+mn-ea"/>
                <a:cs typeface="Arial" panose="020B0604020202020204" pitchFamily="34" charset="0"/>
              </a:rPr>
              <a:t>PoC</a:t>
            </a:r>
            <a:r>
              <a:rPr lang="en-US" sz="1200" kern="1200" dirty="0">
                <a:solidFill>
                  <a:schemeClr val="tx1"/>
                </a:solidFill>
                <a:effectLst/>
                <a:latin typeface="Arial" panose="020B0604020202020204" pitchFamily="34" charset="0"/>
                <a:ea typeface="+mn-ea"/>
                <a:cs typeface="Arial" panose="020B0604020202020204" pitchFamily="34" charset="0"/>
              </a:rPr>
              <a:t>, in </a:t>
            </a:r>
            <a:r>
              <a:rPr lang="en-US" sz="1200" kern="1200" dirty="0" err="1">
                <a:solidFill>
                  <a:schemeClr val="tx1"/>
                </a:solidFill>
                <a:effectLst/>
                <a:latin typeface="Arial" panose="020B0604020202020204" pitchFamily="34" charset="0"/>
                <a:ea typeface="+mn-ea"/>
                <a:cs typeface="Arial" panose="020B0604020202020204" pitchFamily="34" charset="0"/>
              </a:rPr>
              <a:t>metasploit</a:t>
            </a:r>
            <a:r>
              <a:rPr lang="en-US" sz="1200" kern="1200" dirty="0">
                <a:solidFill>
                  <a:schemeClr val="tx1"/>
                </a:solidFill>
                <a:effectLst/>
                <a:latin typeface="Arial" panose="020B0604020202020204" pitchFamily="34" charset="0"/>
                <a:ea typeface="+mn-ea"/>
                <a:cs typeface="Arial" panose="020B0604020202020204" pitchFamily="34" charset="0"/>
              </a:rPr>
              <a:t>)</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0F18498-1159-498D-8DC7-E1A69C582DF5}" type="slidenum">
              <a:rPr lang="en-US" smtClean="0"/>
              <a:pPr/>
              <a:t>10</a:t>
            </a:fld>
            <a:endParaRPr lang="en-US" dirty="0"/>
          </a:p>
        </p:txBody>
      </p:sp>
    </p:spTree>
    <p:extLst>
      <p:ext uri="{BB962C8B-B14F-4D97-AF65-F5344CB8AC3E}">
        <p14:creationId xmlns:p14="http://schemas.microsoft.com/office/powerpoint/2010/main" val="3470577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11</a:t>
            </a:fld>
            <a:endParaRPr lang="en-US" dirty="0"/>
          </a:p>
        </p:txBody>
      </p:sp>
    </p:spTree>
    <p:extLst>
      <p:ext uri="{BB962C8B-B14F-4D97-AF65-F5344CB8AC3E}">
        <p14:creationId xmlns:p14="http://schemas.microsoft.com/office/powerpoint/2010/main" val="1614202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12</a:t>
            </a:fld>
            <a:endParaRPr lang="en-US" dirty="0"/>
          </a:p>
        </p:txBody>
      </p:sp>
    </p:spTree>
    <p:extLst>
      <p:ext uri="{BB962C8B-B14F-4D97-AF65-F5344CB8AC3E}">
        <p14:creationId xmlns:p14="http://schemas.microsoft.com/office/powerpoint/2010/main" val="3243318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13</a:t>
            </a:fld>
            <a:endParaRPr lang="en-US" dirty="0"/>
          </a:p>
        </p:txBody>
      </p:sp>
    </p:spTree>
    <p:extLst>
      <p:ext uri="{BB962C8B-B14F-4D97-AF65-F5344CB8AC3E}">
        <p14:creationId xmlns:p14="http://schemas.microsoft.com/office/powerpoint/2010/main" val="807217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14</a:t>
            </a:fld>
            <a:endParaRPr lang="en-US" dirty="0"/>
          </a:p>
        </p:txBody>
      </p:sp>
    </p:spTree>
    <p:extLst>
      <p:ext uri="{BB962C8B-B14F-4D97-AF65-F5344CB8AC3E}">
        <p14:creationId xmlns:p14="http://schemas.microsoft.com/office/powerpoint/2010/main" val="252358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15</a:t>
            </a:fld>
            <a:endParaRPr lang="en-US" dirty="0"/>
          </a:p>
        </p:txBody>
      </p:sp>
    </p:spTree>
    <p:extLst>
      <p:ext uri="{BB962C8B-B14F-4D97-AF65-F5344CB8AC3E}">
        <p14:creationId xmlns:p14="http://schemas.microsoft.com/office/powerpoint/2010/main" val="156687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16</a:t>
            </a:fld>
            <a:endParaRPr lang="en-US" dirty="0"/>
          </a:p>
        </p:txBody>
      </p:sp>
    </p:spTree>
    <p:extLst>
      <p:ext uri="{BB962C8B-B14F-4D97-AF65-F5344CB8AC3E}">
        <p14:creationId xmlns:p14="http://schemas.microsoft.com/office/powerpoint/2010/main" val="3588240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Triggering words</a:t>
            </a:r>
          </a:p>
        </p:txBody>
      </p:sp>
      <p:sp>
        <p:nvSpPr>
          <p:cNvPr id="4" name="Slide Number Placeholder 3"/>
          <p:cNvSpPr>
            <a:spLocks noGrp="1"/>
          </p:cNvSpPr>
          <p:nvPr>
            <p:ph type="sldNum" sz="quarter" idx="10"/>
          </p:nvPr>
        </p:nvSpPr>
        <p:spPr/>
        <p:txBody>
          <a:bodyPr/>
          <a:lstStyle/>
          <a:p>
            <a:fld id="{30F18498-1159-498D-8DC7-E1A69C582DF5}" type="slidenum">
              <a:rPr lang="en-US" smtClean="0"/>
              <a:pPr/>
              <a:t>17</a:t>
            </a:fld>
            <a:endParaRPr lang="en-US" dirty="0"/>
          </a:p>
        </p:txBody>
      </p:sp>
    </p:spTree>
    <p:extLst>
      <p:ext uri="{BB962C8B-B14F-4D97-AF65-F5344CB8AC3E}">
        <p14:creationId xmlns:p14="http://schemas.microsoft.com/office/powerpoint/2010/main" val="2569254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18</a:t>
            </a:fld>
            <a:endParaRPr lang="en-US" dirty="0"/>
          </a:p>
        </p:txBody>
      </p:sp>
    </p:spTree>
    <p:extLst>
      <p:ext uri="{BB962C8B-B14F-4D97-AF65-F5344CB8AC3E}">
        <p14:creationId xmlns:p14="http://schemas.microsoft.com/office/powerpoint/2010/main" val="875779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18498-1159-498D-8DC7-E1A69C582DF5}" type="slidenum">
              <a:rPr lang="en-US" smtClean="0"/>
              <a:pPr/>
              <a:t>19</a:t>
            </a:fld>
            <a:endParaRPr lang="en-US" dirty="0"/>
          </a:p>
        </p:txBody>
      </p:sp>
    </p:spTree>
    <p:extLst>
      <p:ext uri="{BB962C8B-B14F-4D97-AF65-F5344CB8AC3E}">
        <p14:creationId xmlns:p14="http://schemas.microsoft.com/office/powerpoint/2010/main" val="393944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6800" y="1200150"/>
            <a:ext cx="518160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a:t>
            </a:fld>
            <a:endParaRPr lang="en-US" dirty="0"/>
          </a:p>
        </p:txBody>
      </p:sp>
    </p:spTree>
    <p:extLst>
      <p:ext uri="{BB962C8B-B14F-4D97-AF65-F5344CB8AC3E}">
        <p14:creationId xmlns:p14="http://schemas.microsoft.com/office/powerpoint/2010/main" val="4081314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20</a:t>
            </a:fld>
            <a:endParaRPr lang="en-US" dirty="0"/>
          </a:p>
        </p:txBody>
      </p:sp>
    </p:spTree>
    <p:extLst>
      <p:ext uri="{BB962C8B-B14F-4D97-AF65-F5344CB8AC3E}">
        <p14:creationId xmlns:p14="http://schemas.microsoft.com/office/powerpoint/2010/main" val="2006441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21</a:t>
            </a:fld>
            <a:endParaRPr lang="en-US" dirty="0"/>
          </a:p>
        </p:txBody>
      </p:sp>
    </p:spTree>
    <p:extLst>
      <p:ext uri="{BB962C8B-B14F-4D97-AF65-F5344CB8AC3E}">
        <p14:creationId xmlns:p14="http://schemas.microsoft.com/office/powerpoint/2010/main" val="113434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22</a:t>
            </a:fld>
            <a:endParaRPr lang="en-US" dirty="0"/>
          </a:p>
        </p:txBody>
      </p:sp>
    </p:spTree>
    <p:extLst>
      <p:ext uri="{BB962C8B-B14F-4D97-AF65-F5344CB8AC3E}">
        <p14:creationId xmlns:p14="http://schemas.microsoft.com/office/powerpoint/2010/main" val="1738371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23</a:t>
            </a:fld>
            <a:endParaRPr lang="en-US" dirty="0"/>
          </a:p>
        </p:txBody>
      </p:sp>
    </p:spTree>
    <p:extLst>
      <p:ext uri="{BB962C8B-B14F-4D97-AF65-F5344CB8AC3E}">
        <p14:creationId xmlns:p14="http://schemas.microsoft.com/office/powerpoint/2010/main" val="3878449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24</a:t>
            </a:fld>
            <a:endParaRPr lang="en-US" dirty="0"/>
          </a:p>
        </p:txBody>
      </p:sp>
    </p:spTree>
    <p:extLst>
      <p:ext uri="{BB962C8B-B14F-4D97-AF65-F5344CB8AC3E}">
        <p14:creationId xmlns:p14="http://schemas.microsoft.com/office/powerpoint/2010/main" val="2190330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25</a:t>
            </a:fld>
            <a:endParaRPr lang="en-US" dirty="0"/>
          </a:p>
        </p:txBody>
      </p:sp>
    </p:spTree>
    <p:extLst>
      <p:ext uri="{BB962C8B-B14F-4D97-AF65-F5344CB8AC3E}">
        <p14:creationId xmlns:p14="http://schemas.microsoft.com/office/powerpoint/2010/main" val="50145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Arial Unicode MS" panose="020B0604020202020204" pitchFamily="34" charset="-128"/>
              </a:rPr>
              <a:t>︎ </a:t>
            </a:r>
            <a:r>
              <a:rPr lang="en-US" dirty="0"/>
              <a:t>☑️</a:t>
            </a:r>
            <a:r>
              <a:rPr lang="en-US" dirty="0">
                <a:ea typeface="Arial Unicode MS" panose="020B0604020202020204" pitchFamily="34" charset="-128"/>
              </a:rPr>
              <a:t> </a:t>
            </a:r>
          </a:p>
          <a:p>
            <a:endParaRPr lang="en-US" dirty="0"/>
          </a:p>
        </p:txBody>
      </p:sp>
      <p:sp>
        <p:nvSpPr>
          <p:cNvPr id="4" name="Slide Number Placeholder 3"/>
          <p:cNvSpPr>
            <a:spLocks noGrp="1"/>
          </p:cNvSpPr>
          <p:nvPr>
            <p:ph type="sldNum" sz="quarter" idx="10"/>
          </p:nvPr>
        </p:nvSpPr>
        <p:spPr/>
        <p:txBody>
          <a:bodyPr/>
          <a:lstStyle/>
          <a:p>
            <a:fld id="{30F18498-1159-498D-8DC7-E1A69C582DF5}" type="slidenum">
              <a:rPr lang="en-US" smtClean="0"/>
              <a:pPr/>
              <a:t>26</a:t>
            </a:fld>
            <a:endParaRPr lang="en-US" dirty="0"/>
          </a:p>
        </p:txBody>
      </p:sp>
    </p:spTree>
    <p:extLst>
      <p:ext uri="{BB962C8B-B14F-4D97-AF65-F5344CB8AC3E}">
        <p14:creationId xmlns:p14="http://schemas.microsoft.com/office/powerpoint/2010/main" val="1826212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27</a:t>
            </a:fld>
            <a:endParaRPr lang="en-US" dirty="0"/>
          </a:p>
        </p:txBody>
      </p:sp>
    </p:spTree>
    <p:extLst>
      <p:ext uri="{BB962C8B-B14F-4D97-AF65-F5344CB8AC3E}">
        <p14:creationId xmlns:p14="http://schemas.microsoft.com/office/powerpoint/2010/main" val="759771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28</a:t>
            </a:fld>
            <a:endParaRPr lang="en-US" dirty="0"/>
          </a:p>
        </p:txBody>
      </p:sp>
    </p:spTree>
    <p:extLst>
      <p:ext uri="{BB962C8B-B14F-4D97-AF65-F5344CB8AC3E}">
        <p14:creationId xmlns:p14="http://schemas.microsoft.com/office/powerpoint/2010/main" val="144940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18498-1159-498D-8DC7-E1A69C582DF5}" type="slidenum">
              <a:rPr lang="en-US" smtClean="0"/>
              <a:pPr/>
              <a:t>29</a:t>
            </a:fld>
            <a:endParaRPr lang="en-US" dirty="0"/>
          </a:p>
        </p:txBody>
      </p:sp>
    </p:spTree>
    <p:extLst>
      <p:ext uri="{BB962C8B-B14F-4D97-AF65-F5344CB8AC3E}">
        <p14:creationId xmlns:p14="http://schemas.microsoft.com/office/powerpoint/2010/main" val="271516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3</a:t>
            </a:fld>
            <a:endParaRPr lang="en-US" dirty="0"/>
          </a:p>
        </p:txBody>
      </p:sp>
    </p:spTree>
    <p:extLst>
      <p:ext uri="{BB962C8B-B14F-4D97-AF65-F5344CB8AC3E}">
        <p14:creationId xmlns:p14="http://schemas.microsoft.com/office/powerpoint/2010/main" val="2704703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Intentionally not</a:t>
            </a:r>
            <a:r>
              <a:rPr lang="en-US" baseline="0" dirty="0"/>
              <a:t> neutral, but providing meaning (in chosen and scored language word list at least)</a:t>
            </a:r>
            <a:endParaRPr lang="en-US" dirty="0"/>
          </a:p>
        </p:txBody>
      </p:sp>
      <p:sp>
        <p:nvSpPr>
          <p:cNvPr id="4" name="Slide Number Placeholder 3"/>
          <p:cNvSpPr>
            <a:spLocks noGrp="1"/>
          </p:cNvSpPr>
          <p:nvPr>
            <p:ph type="sldNum" sz="quarter" idx="10"/>
          </p:nvPr>
        </p:nvSpPr>
        <p:spPr/>
        <p:txBody>
          <a:bodyPr/>
          <a:lstStyle/>
          <a:p>
            <a:fld id="{30F18498-1159-498D-8DC7-E1A69C582DF5}" type="slidenum">
              <a:rPr lang="en-US" smtClean="0"/>
              <a:pPr/>
              <a:t>30</a:t>
            </a:fld>
            <a:endParaRPr lang="en-US" dirty="0"/>
          </a:p>
        </p:txBody>
      </p:sp>
    </p:spTree>
    <p:extLst>
      <p:ext uri="{BB962C8B-B14F-4D97-AF65-F5344CB8AC3E}">
        <p14:creationId xmlns:p14="http://schemas.microsoft.com/office/powerpoint/2010/main" val="70974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31</a:t>
            </a:fld>
            <a:endParaRPr lang="en-US" dirty="0"/>
          </a:p>
        </p:txBody>
      </p:sp>
    </p:spTree>
    <p:extLst>
      <p:ext uri="{BB962C8B-B14F-4D97-AF65-F5344CB8AC3E}">
        <p14:creationId xmlns:p14="http://schemas.microsoft.com/office/powerpoint/2010/main" val="3213064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32</a:t>
            </a:fld>
            <a:endParaRPr lang="en-US" dirty="0"/>
          </a:p>
        </p:txBody>
      </p:sp>
    </p:spTree>
    <p:extLst>
      <p:ext uri="{BB962C8B-B14F-4D97-AF65-F5344CB8AC3E}">
        <p14:creationId xmlns:p14="http://schemas.microsoft.com/office/powerpoint/2010/main" val="2144946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33</a:t>
            </a:fld>
            <a:endParaRPr lang="en-US" dirty="0"/>
          </a:p>
        </p:txBody>
      </p:sp>
    </p:spTree>
    <p:extLst>
      <p:ext uri="{BB962C8B-B14F-4D97-AF65-F5344CB8AC3E}">
        <p14:creationId xmlns:p14="http://schemas.microsoft.com/office/powerpoint/2010/main" val="1488519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a:t>
            </a:r>
          </a:p>
        </p:txBody>
      </p:sp>
      <p:sp>
        <p:nvSpPr>
          <p:cNvPr id="4" name="Slide Number Placeholder 3"/>
          <p:cNvSpPr>
            <a:spLocks noGrp="1"/>
          </p:cNvSpPr>
          <p:nvPr>
            <p:ph type="sldNum" sz="quarter" idx="10"/>
          </p:nvPr>
        </p:nvSpPr>
        <p:spPr/>
        <p:txBody>
          <a:bodyPr/>
          <a:lstStyle/>
          <a:p>
            <a:fld id="{30F18498-1159-498D-8DC7-E1A69C582DF5}" type="slidenum">
              <a:rPr lang="en-US" smtClean="0"/>
              <a:pPr/>
              <a:t>34</a:t>
            </a:fld>
            <a:endParaRPr lang="en-US" dirty="0"/>
          </a:p>
        </p:txBody>
      </p:sp>
    </p:spTree>
    <p:extLst>
      <p:ext uri="{BB962C8B-B14F-4D97-AF65-F5344CB8AC3E}">
        <p14:creationId xmlns:p14="http://schemas.microsoft.com/office/powerpoint/2010/main" val="188826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18498-1159-498D-8DC7-E1A69C582DF5}" type="slidenum">
              <a:rPr lang="en-US" smtClean="0"/>
              <a:pPr/>
              <a:t>4</a:t>
            </a:fld>
            <a:endParaRPr lang="en-US" dirty="0"/>
          </a:p>
        </p:txBody>
      </p:sp>
    </p:spTree>
    <p:extLst>
      <p:ext uri="{BB962C8B-B14F-4D97-AF65-F5344CB8AC3E}">
        <p14:creationId xmlns:p14="http://schemas.microsoft.com/office/powerpoint/2010/main" val="2314964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5</a:t>
            </a:fld>
            <a:endParaRPr lang="en-US" dirty="0"/>
          </a:p>
        </p:txBody>
      </p:sp>
    </p:spTree>
    <p:extLst>
      <p:ext uri="{BB962C8B-B14F-4D97-AF65-F5344CB8AC3E}">
        <p14:creationId xmlns:p14="http://schemas.microsoft.com/office/powerpoint/2010/main" val="13531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6</a:t>
            </a:fld>
            <a:endParaRPr lang="en-US" dirty="0"/>
          </a:p>
        </p:txBody>
      </p:sp>
    </p:spTree>
    <p:extLst>
      <p:ext uri="{BB962C8B-B14F-4D97-AF65-F5344CB8AC3E}">
        <p14:creationId xmlns:p14="http://schemas.microsoft.com/office/powerpoint/2010/main" val="1393025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7</a:t>
            </a:fld>
            <a:endParaRPr lang="en-US" dirty="0"/>
          </a:p>
        </p:txBody>
      </p:sp>
    </p:spTree>
    <p:extLst>
      <p:ext uri="{BB962C8B-B14F-4D97-AF65-F5344CB8AC3E}">
        <p14:creationId xmlns:p14="http://schemas.microsoft.com/office/powerpoint/2010/main" val="3637583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8</a:t>
            </a:fld>
            <a:endParaRPr lang="en-US" dirty="0"/>
          </a:p>
        </p:txBody>
      </p:sp>
    </p:spTree>
    <p:extLst>
      <p:ext uri="{BB962C8B-B14F-4D97-AF65-F5344CB8AC3E}">
        <p14:creationId xmlns:p14="http://schemas.microsoft.com/office/powerpoint/2010/main" val="3164638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9</a:t>
            </a:fld>
            <a:endParaRPr lang="en-US" dirty="0"/>
          </a:p>
        </p:txBody>
      </p:sp>
    </p:spTree>
    <p:extLst>
      <p:ext uri="{BB962C8B-B14F-4D97-AF65-F5344CB8AC3E}">
        <p14:creationId xmlns:p14="http://schemas.microsoft.com/office/powerpoint/2010/main" val="3004923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4B339-F5D9-F046-B776-0E8388CE942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3700287C-02E5-4747-970C-DAB8BD8BCD52}"/>
              </a:ext>
            </a:extLst>
          </p:cNvPr>
          <p:cNvSpPr>
            <a:spLocks noGrp="1"/>
          </p:cNvSpPr>
          <p:nvPr>
            <p:ph sz="half" idx="2"/>
          </p:nvPr>
        </p:nvSpPr>
        <p:spPr>
          <a:xfrm>
            <a:off x="381001" y="1079499"/>
            <a:ext cx="4800600" cy="3937001"/>
          </a:xfrm>
        </p:spPr>
        <p:txBody>
          <a:bodyPr/>
          <a:lstStyle/>
          <a:p>
            <a:endParaRPr lang="en-US" dirty="0"/>
          </a:p>
          <a:p>
            <a:endParaRPr lang="en-US" dirty="0"/>
          </a:p>
        </p:txBody>
      </p:sp>
      <p:sp>
        <p:nvSpPr>
          <p:cNvPr id="4" name="Content Placeholder 8">
            <a:extLst>
              <a:ext uri="{FF2B5EF4-FFF2-40B4-BE49-F238E27FC236}">
                <a16:creationId xmlns:a16="http://schemas.microsoft.com/office/drawing/2014/main" xmlns="" id="{3070DBD2-222C-9E49-86EF-D8C6B41927DD}"/>
              </a:ext>
            </a:extLst>
          </p:cNvPr>
          <p:cNvSpPr>
            <a:spLocks noGrp="1"/>
          </p:cNvSpPr>
          <p:nvPr>
            <p:ph sz="half" idx="1"/>
          </p:nvPr>
        </p:nvSpPr>
        <p:spPr>
          <a:xfrm>
            <a:off x="5334000" y="1079500"/>
            <a:ext cx="3390900" cy="3937000"/>
          </a:xfrm>
          <a:noFill/>
        </p:spPr>
        <p:txBody>
          <a:bodyPr/>
          <a:lstStyle/>
          <a:p>
            <a:endParaRPr lang="en-US" dirty="0"/>
          </a:p>
        </p:txBody>
      </p:sp>
    </p:spTree>
    <p:extLst>
      <p:ext uri="{BB962C8B-B14F-4D97-AF65-F5344CB8AC3E}">
        <p14:creationId xmlns:p14="http://schemas.microsoft.com/office/powerpoint/2010/main" val="2365452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lain">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4001" cy="5265637"/>
          </a:xfrm>
          <a:prstGeom prst="rect">
            <a:avLst/>
          </a:prstGeom>
        </p:spPr>
      </p:pic>
      <p:sp>
        <p:nvSpPr>
          <p:cNvPr id="12" name="Title 1"/>
          <p:cNvSpPr>
            <a:spLocks noGrp="1"/>
          </p:cNvSpPr>
          <p:nvPr>
            <p:ph type="title" hasCustomPrompt="1"/>
          </p:nvPr>
        </p:nvSpPr>
        <p:spPr bwMode="white">
          <a:xfrm>
            <a:off x="381002" y="2486482"/>
            <a:ext cx="5524499" cy="235108"/>
          </a:xfrm>
          <a:prstGeom prst="rect">
            <a:avLst/>
          </a:prstGeom>
        </p:spPr>
        <p:txBody>
          <a:bodyPr lIns="0" tIns="0" rIns="0" bIns="0" anchor="b" anchorCtr="0"/>
          <a:lstStyle>
            <a:lvl1pPr algn="l">
              <a:defRPr sz="1600" b="0" cap="none">
                <a:solidFill>
                  <a:schemeClr val="bg2"/>
                </a:solidFill>
              </a:defRPr>
            </a:lvl1pPr>
          </a:lstStyle>
          <a:p>
            <a:r>
              <a:rPr lang="en-US" dirty="0"/>
              <a:t>Click To Edit Presentation Title</a:t>
            </a:r>
          </a:p>
        </p:txBody>
      </p:sp>
      <p:sp>
        <p:nvSpPr>
          <p:cNvPr id="13" name="Text Placeholder 3"/>
          <p:cNvSpPr>
            <a:spLocks noGrp="1"/>
          </p:cNvSpPr>
          <p:nvPr>
            <p:ph type="body" sz="quarter" idx="10" hasCustomPrompt="1"/>
          </p:nvPr>
        </p:nvSpPr>
        <p:spPr bwMode="white">
          <a:xfrm>
            <a:off x="381000" y="2751564"/>
            <a:ext cx="5524500" cy="391583"/>
          </a:xfrm>
          <a:prstGeom prst="rect">
            <a:avLst/>
          </a:prstGeom>
        </p:spPr>
        <p:txBody>
          <a:bodyPr lIns="0" tIns="0" rIns="0" bIns="0"/>
          <a:lstStyle>
            <a:lvl1pPr>
              <a:defRPr sz="3200" b="0">
                <a:solidFill>
                  <a:schemeClr val="tx1"/>
                </a:solidFill>
              </a:defRPr>
            </a:lvl1pPr>
          </a:lstStyle>
          <a:p>
            <a:pPr lvl="0"/>
            <a:r>
              <a:rPr lang="en-US" dirty="0"/>
              <a:t>Click to edit Section Title</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hoto">
    <p:bg>
      <p:bgPr>
        <a:solidFill>
          <a:schemeClr val="bg1"/>
        </a:solidFill>
        <a:effectLst/>
      </p:bgPr>
    </p:bg>
    <p:spTree>
      <p:nvGrpSpPr>
        <p:cNvPr id="1" name=""/>
        <p:cNvGrpSpPr/>
        <p:nvPr/>
      </p:nvGrpSpPr>
      <p:grpSpPr>
        <a:xfrm>
          <a:off x="0" y="0"/>
          <a:ext cx="0" cy="0"/>
          <a:chOff x="0" y="0"/>
          <a:chExt cx="0" cy="0"/>
        </a:xfrm>
      </p:grpSpPr>
      <p:sp>
        <p:nvSpPr>
          <p:cNvPr id="14" name="Picture Placeholder 7"/>
          <p:cNvSpPr>
            <a:spLocks noGrp="1"/>
          </p:cNvSpPr>
          <p:nvPr>
            <p:ph type="pic" sz="quarter" idx="11"/>
          </p:nvPr>
        </p:nvSpPr>
        <p:spPr>
          <a:xfrm>
            <a:off x="6057900" y="0"/>
            <a:ext cx="2667000" cy="5265208"/>
          </a:xfrm>
          <a:prstGeom prst="rect">
            <a:avLst/>
          </a:prstGeom>
          <a:solidFill>
            <a:schemeClr val="bg2">
              <a:lumMod val="60000"/>
              <a:lumOff val="40000"/>
            </a:schemeClr>
          </a:solidFill>
        </p:spPr>
        <p:txBody>
          <a:bodyPr/>
          <a:lstStyle>
            <a:lvl1pPr>
              <a:defRPr sz="1400"/>
            </a:lvl1pPr>
          </a:lstStyle>
          <a:p>
            <a:r>
              <a:rPr lang="en-US" dirty="0"/>
              <a:t>Drag picture to placeholder or click icon to add</a:t>
            </a:r>
          </a:p>
        </p:txBody>
      </p:sp>
      <p:sp>
        <p:nvSpPr>
          <p:cNvPr id="5" name="Title 1"/>
          <p:cNvSpPr>
            <a:spLocks noGrp="1"/>
          </p:cNvSpPr>
          <p:nvPr>
            <p:ph type="title" hasCustomPrompt="1"/>
          </p:nvPr>
        </p:nvSpPr>
        <p:spPr bwMode="white">
          <a:xfrm>
            <a:off x="381002" y="2486482"/>
            <a:ext cx="5524499" cy="235108"/>
          </a:xfrm>
          <a:prstGeom prst="rect">
            <a:avLst/>
          </a:prstGeom>
        </p:spPr>
        <p:txBody>
          <a:bodyPr lIns="0" tIns="0" rIns="0" bIns="0" anchor="b" anchorCtr="0"/>
          <a:lstStyle>
            <a:lvl1pPr algn="l">
              <a:defRPr sz="1600" b="0" cap="none">
                <a:solidFill>
                  <a:schemeClr val="bg2"/>
                </a:solidFill>
              </a:defRPr>
            </a:lvl1pPr>
          </a:lstStyle>
          <a:p>
            <a:r>
              <a:rPr lang="en-US" dirty="0"/>
              <a:t>Click To Edit Presentation Title</a:t>
            </a:r>
          </a:p>
        </p:txBody>
      </p:sp>
      <p:sp>
        <p:nvSpPr>
          <p:cNvPr id="6" name="Text Placeholder 3"/>
          <p:cNvSpPr>
            <a:spLocks noGrp="1"/>
          </p:cNvSpPr>
          <p:nvPr>
            <p:ph type="body" sz="quarter" idx="10" hasCustomPrompt="1"/>
          </p:nvPr>
        </p:nvSpPr>
        <p:spPr bwMode="white">
          <a:xfrm>
            <a:off x="381000" y="2751564"/>
            <a:ext cx="5524500" cy="391583"/>
          </a:xfrm>
          <a:prstGeom prst="rect">
            <a:avLst/>
          </a:prstGeom>
        </p:spPr>
        <p:txBody>
          <a:bodyPr lIns="0" tIns="0" rIns="0" bIns="0"/>
          <a:lstStyle>
            <a:lvl1pPr>
              <a:defRPr sz="3200" b="0">
                <a:solidFill>
                  <a:schemeClr val="tx1"/>
                </a:solidFill>
              </a:defRPr>
            </a:lvl1pPr>
          </a:lstStyle>
          <a:p>
            <a:pPr lvl="0"/>
            <a:r>
              <a:rPr lang="en-US" dirty="0"/>
              <a:t>Click to edit Section Title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lain">
    <p:bg>
      <p:bgPr>
        <a:solidFill>
          <a:schemeClr val="bg1"/>
        </a:solidFill>
        <a:effectLst/>
      </p:bgPr>
    </p:bg>
    <p:spTree>
      <p:nvGrpSpPr>
        <p:cNvPr id="1" name=""/>
        <p:cNvGrpSpPr/>
        <p:nvPr/>
      </p:nvGrpSpPr>
      <p:grpSpPr>
        <a:xfrm>
          <a:off x="0" y="0"/>
          <a:ext cx="0" cy="0"/>
          <a:chOff x="0" y="0"/>
          <a:chExt cx="0" cy="0"/>
        </a:xfrm>
      </p:grpSpPr>
      <p:sp>
        <p:nvSpPr>
          <p:cNvPr id="16" name="Picture Placeholder 7"/>
          <p:cNvSpPr>
            <a:spLocks noGrp="1"/>
          </p:cNvSpPr>
          <p:nvPr>
            <p:ph type="pic" sz="quarter" idx="11"/>
          </p:nvPr>
        </p:nvSpPr>
        <p:spPr>
          <a:xfrm>
            <a:off x="0" y="0"/>
            <a:ext cx="9144000" cy="5280660"/>
          </a:xfrm>
          <a:prstGeom prst="rect">
            <a:avLst/>
          </a:prstGeom>
          <a:solidFill>
            <a:schemeClr val="bg2">
              <a:lumMod val="60000"/>
              <a:lumOff val="40000"/>
            </a:schemeClr>
          </a:solidFill>
        </p:spPr>
        <p:txBody>
          <a:bodyPr/>
          <a:lstStyle/>
          <a:p>
            <a:r>
              <a:rPr lang="en-US"/>
              <a:t>Drag picture to placeholder or click icon to add</a:t>
            </a:r>
          </a:p>
        </p:txBody>
      </p:sp>
      <p:sp>
        <p:nvSpPr>
          <p:cNvPr id="5" name="Title 1"/>
          <p:cNvSpPr>
            <a:spLocks noGrp="1"/>
          </p:cNvSpPr>
          <p:nvPr>
            <p:ph type="title" hasCustomPrompt="1"/>
          </p:nvPr>
        </p:nvSpPr>
        <p:spPr bwMode="white">
          <a:xfrm>
            <a:off x="381002" y="2486482"/>
            <a:ext cx="5524499" cy="235108"/>
          </a:xfrm>
          <a:prstGeom prst="rect">
            <a:avLst/>
          </a:prstGeom>
        </p:spPr>
        <p:txBody>
          <a:bodyPr lIns="0" tIns="0" rIns="0" bIns="0" anchor="b" anchorCtr="0"/>
          <a:lstStyle>
            <a:lvl1pPr algn="l">
              <a:defRPr sz="1600" b="0" cap="none">
                <a:solidFill>
                  <a:schemeClr val="tx1"/>
                </a:solidFill>
              </a:defRPr>
            </a:lvl1pPr>
          </a:lstStyle>
          <a:p>
            <a:r>
              <a:rPr lang="en-US" dirty="0"/>
              <a:t>Click To Edit Presentation Title</a:t>
            </a:r>
          </a:p>
        </p:txBody>
      </p:sp>
      <p:sp>
        <p:nvSpPr>
          <p:cNvPr id="6" name="Text Placeholder 3"/>
          <p:cNvSpPr>
            <a:spLocks noGrp="1"/>
          </p:cNvSpPr>
          <p:nvPr>
            <p:ph type="body" sz="quarter" idx="10" hasCustomPrompt="1"/>
          </p:nvPr>
        </p:nvSpPr>
        <p:spPr bwMode="white">
          <a:xfrm>
            <a:off x="381000" y="2751564"/>
            <a:ext cx="5524500" cy="391583"/>
          </a:xfrm>
          <a:prstGeom prst="rect">
            <a:avLst/>
          </a:prstGeom>
        </p:spPr>
        <p:txBody>
          <a:bodyPr lIns="0" tIns="0" rIns="0" bIns="0"/>
          <a:lstStyle>
            <a:lvl1pPr>
              <a:defRPr sz="3200" b="0">
                <a:solidFill>
                  <a:schemeClr val="tx1"/>
                </a:solidFill>
              </a:defRPr>
            </a:lvl1pPr>
          </a:lstStyle>
          <a:p>
            <a:pPr lvl="0"/>
            <a:r>
              <a:rPr lang="en-US" dirty="0"/>
              <a:t>Click to edit Section Title</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381002" y="1710715"/>
            <a:ext cx="5513387" cy="1940535"/>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21" name="Subtitle 2"/>
          <p:cNvSpPr>
            <a:spLocks noGrp="1"/>
          </p:cNvSpPr>
          <p:nvPr>
            <p:ph type="subTitle" idx="1"/>
          </p:nvPr>
        </p:nvSpPr>
        <p:spPr>
          <a:xfrm>
            <a:off x="381000" y="3747970"/>
            <a:ext cx="4789487" cy="601780"/>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TextBox 21"/>
          <p:cNvSpPr txBox="1"/>
          <p:nvPr userDrawn="1"/>
        </p:nvSpPr>
        <p:spPr>
          <a:xfrm>
            <a:off x="381001" y="4740763"/>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2" y="1710715"/>
            <a:ext cx="5513387" cy="1940535"/>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3" name="Subtitle 2"/>
          <p:cNvSpPr>
            <a:spLocks noGrp="1"/>
          </p:cNvSpPr>
          <p:nvPr>
            <p:ph type="subTitle" idx="1"/>
          </p:nvPr>
        </p:nvSpPr>
        <p:spPr>
          <a:xfrm>
            <a:off x="381000" y="3747970"/>
            <a:ext cx="4789487" cy="601780"/>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3" y="721630"/>
            <a:ext cx="1025392" cy="851994"/>
          </a:xfrm>
          <a:prstGeom prst="rect">
            <a:avLst/>
          </a:prstGeom>
        </p:spPr>
      </p:pic>
      <p:sp>
        <p:nvSpPr>
          <p:cNvPr id="7" name="TextBox 6"/>
          <p:cNvSpPr txBox="1"/>
          <p:nvPr userDrawn="1"/>
        </p:nvSpPr>
        <p:spPr>
          <a:xfrm>
            <a:off x="381001" y="4740763"/>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5" y="721629"/>
            <a:ext cx="1025391" cy="851994"/>
          </a:xfrm>
          <a:prstGeom prst="rect">
            <a:avLst/>
          </a:prstGeom>
        </p:spPr>
      </p:pic>
      <p:sp>
        <p:nvSpPr>
          <p:cNvPr id="7" name="Title 1"/>
          <p:cNvSpPr>
            <a:spLocks noGrp="1"/>
          </p:cNvSpPr>
          <p:nvPr>
            <p:ph type="ctrTitle" hasCustomPrompt="1"/>
          </p:nvPr>
        </p:nvSpPr>
        <p:spPr>
          <a:xfrm>
            <a:off x="381002" y="1710715"/>
            <a:ext cx="5513387" cy="1940535"/>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8" name="Subtitle 2"/>
          <p:cNvSpPr>
            <a:spLocks noGrp="1"/>
          </p:cNvSpPr>
          <p:nvPr>
            <p:ph type="subTitle" idx="1"/>
          </p:nvPr>
        </p:nvSpPr>
        <p:spPr>
          <a:xfrm>
            <a:off x="381000" y="3747970"/>
            <a:ext cx="4789487" cy="601780"/>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4" name="TextBox 13"/>
          <p:cNvSpPr txBox="1"/>
          <p:nvPr userDrawn="1"/>
        </p:nvSpPr>
        <p:spPr>
          <a:xfrm>
            <a:off x="381001" y="4740763"/>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557293"/>
            <a:ext cx="9144000" cy="5157709"/>
          </a:xfrm>
          <a:prstGeom prst="rect">
            <a:avLst/>
          </a:prstGeom>
          <a:solidFill>
            <a:schemeClr val="bg2">
              <a:lumMod val="60000"/>
              <a:lumOff val="40000"/>
            </a:schemeClr>
          </a:solidFill>
        </p:spPr>
        <p:txBody>
          <a:bodyPr/>
          <a:lstStyle/>
          <a:p>
            <a:r>
              <a:rPr lang="en-US"/>
              <a:t>Drag picture to placeholder or click icon to add</a:t>
            </a:r>
          </a:p>
        </p:txBody>
      </p:sp>
      <p:sp>
        <p:nvSpPr>
          <p:cNvPr id="7" name="Title 1"/>
          <p:cNvSpPr>
            <a:spLocks noGrp="1"/>
          </p:cNvSpPr>
          <p:nvPr>
            <p:ph type="ctrTitle" hasCustomPrompt="1"/>
          </p:nvPr>
        </p:nvSpPr>
        <p:spPr>
          <a:xfrm>
            <a:off x="381002" y="1710715"/>
            <a:ext cx="5513387" cy="1940535"/>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2249"/>
            <a:ext cx="8343900" cy="700291"/>
          </a:xfrm>
        </p:spPr>
        <p:txBody>
          <a:bodyPr/>
          <a:lstStyle/>
          <a:p>
            <a:r>
              <a:rPr lang="en-US" dirty="0"/>
              <a:t>Click to edit Master title style</a:t>
            </a:r>
          </a:p>
        </p:txBody>
      </p:sp>
      <p:sp>
        <p:nvSpPr>
          <p:cNvPr id="3" name="Content Placeholder 2"/>
          <p:cNvSpPr>
            <a:spLocks noGrp="1"/>
          </p:cNvSpPr>
          <p:nvPr>
            <p:ph idx="1"/>
          </p:nvPr>
        </p:nvSpPr>
        <p:spPr>
          <a:xfrm>
            <a:off x="381000" y="1079500"/>
            <a:ext cx="8340969" cy="39370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7"/>
          <p:cNvSpPr>
            <a:spLocks noGrp="1"/>
          </p:cNvSpPr>
          <p:nvPr>
            <p:ph type="body" sz="quarter" idx="10" hasCustomPrompt="1"/>
          </p:nvPr>
        </p:nvSpPr>
        <p:spPr>
          <a:xfrm>
            <a:off x="381000" y="35590"/>
            <a:ext cx="5524500" cy="118732"/>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86351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Full">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81000" y="1079499"/>
            <a:ext cx="8343901" cy="3937001"/>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Rectangle 10"/>
          <p:cNvSpPr>
            <a:spLocks noGrp="1" noChangeArrowheads="1"/>
          </p:cNvSpPr>
          <p:nvPr>
            <p:ph type="title"/>
          </p:nvPr>
        </p:nvSpPr>
        <p:spPr bwMode="auto">
          <a:xfrm>
            <a:off x="381000" y="201267"/>
            <a:ext cx="8343900" cy="42934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3" name="Text Placeholder 2"/>
          <p:cNvSpPr>
            <a:spLocks noGrp="1"/>
          </p:cNvSpPr>
          <p:nvPr>
            <p:ph type="body" sz="quarter" idx="11" hasCustomPrompt="1"/>
          </p:nvPr>
        </p:nvSpPr>
        <p:spPr>
          <a:xfrm>
            <a:off x="419100" y="43335"/>
            <a:ext cx="2971800" cy="121884"/>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a:t>Section (optional)</a:t>
            </a:r>
          </a:p>
        </p:txBody>
      </p:sp>
    </p:spTree>
    <p:extLst>
      <p:ext uri="{BB962C8B-B14F-4D97-AF65-F5344CB8AC3E}">
        <p14:creationId xmlns:p14="http://schemas.microsoft.com/office/powerpoint/2010/main" val="126577595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022891"/>
            <a:ext cx="4114800" cy="398788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2" y="1022891"/>
            <a:ext cx="4076699" cy="398788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1" hasCustomPrompt="1"/>
          </p:nvPr>
        </p:nvSpPr>
        <p:spPr>
          <a:xfrm>
            <a:off x="8503920" y="0"/>
            <a:ext cx="640080" cy="533400"/>
          </a:xfrm>
        </p:spPr>
        <p:txBody>
          <a:bodyPr anchor="ctr" anchorCtr="0">
            <a:normAutofit/>
          </a:bodyPr>
          <a:lstStyle>
            <a:lvl1pPr algn="ctr">
              <a:defRPr sz="800"/>
            </a:lvl1pPr>
          </a:lstStyle>
          <a:p>
            <a:r>
              <a:rPr lang="en-US" dirty="0"/>
              <a:t>Picture (Optional)</a:t>
            </a:r>
          </a:p>
        </p:txBody>
      </p:sp>
      <p:sp>
        <p:nvSpPr>
          <p:cNvPr id="7" name="Text Placeholder 7"/>
          <p:cNvSpPr>
            <a:spLocks noGrp="1"/>
          </p:cNvSpPr>
          <p:nvPr>
            <p:ph type="body" sz="quarter" idx="10" hasCustomPrompt="1"/>
          </p:nvPr>
        </p:nvSpPr>
        <p:spPr>
          <a:xfrm>
            <a:off x="381000" y="35590"/>
            <a:ext cx="5524500" cy="118732"/>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1367020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25" y="912493"/>
            <a:ext cx="3227483" cy="4352718"/>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half" idx="2"/>
          </p:nvPr>
        </p:nvSpPr>
        <p:spPr>
          <a:xfrm>
            <a:off x="3238502" y="1024412"/>
            <a:ext cx="5486399" cy="4055589"/>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p:cNvSpPr>
            <a:spLocks noGrp="1"/>
          </p:cNvSpPr>
          <p:nvPr>
            <p:ph type="body" sz="quarter" idx="10" hasCustomPrompt="1"/>
          </p:nvPr>
        </p:nvSpPr>
        <p:spPr>
          <a:xfrm>
            <a:off x="381000" y="35590"/>
            <a:ext cx="5524500" cy="118732"/>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0" name="Picture Placeholder 9"/>
          <p:cNvSpPr>
            <a:spLocks noGrp="1"/>
          </p:cNvSpPr>
          <p:nvPr>
            <p:ph type="pic" sz="quarter" idx="11" hasCustomPrompt="1"/>
          </p:nvPr>
        </p:nvSpPr>
        <p:spPr>
          <a:xfrm>
            <a:off x="8503920" y="0"/>
            <a:ext cx="640080" cy="533400"/>
          </a:xfrm>
        </p:spPr>
        <p:txBody>
          <a:bodyPr anchor="ctr" anchorCtr="0">
            <a:normAutofit/>
          </a:bodyPr>
          <a:lstStyle>
            <a:lvl1pPr algn="ctr">
              <a:defRPr sz="800"/>
            </a:lvl1pPr>
          </a:lstStyle>
          <a:p>
            <a:r>
              <a:rPr lang="en-US" dirty="0"/>
              <a:t>Picture (Optional)</a:t>
            </a:r>
          </a:p>
        </p:txBody>
      </p:sp>
    </p:spTree>
    <p:extLst>
      <p:ext uri="{BB962C8B-B14F-4D97-AF65-F5344CB8AC3E}">
        <p14:creationId xmlns:p14="http://schemas.microsoft.com/office/powerpoint/2010/main" val="3355324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028620"/>
            <a:ext cx="2705100" cy="3987880"/>
          </a:xfrm>
        </p:spPr>
        <p:txBody>
          <a:bodyPr/>
          <a:lstStyle>
            <a:lvl1pPr>
              <a:defRPr sz="2000"/>
            </a:lvl1pPr>
            <a:lvl2pPr>
              <a:defRPr sz="2000"/>
            </a:lvl2pPr>
            <a:lvl3pPr>
              <a:defRPr sz="1800"/>
            </a:lvl3pPr>
            <a:lvl4pP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1" hasCustomPrompt="1"/>
          </p:nvPr>
        </p:nvSpPr>
        <p:spPr>
          <a:xfrm>
            <a:off x="8503920" y="0"/>
            <a:ext cx="640080" cy="533400"/>
          </a:xfrm>
        </p:spPr>
        <p:txBody>
          <a:bodyPr anchor="ctr" anchorCtr="0">
            <a:normAutofit/>
          </a:bodyPr>
          <a:lstStyle>
            <a:lvl1pPr algn="ctr">
              <a:defRPr sz="800"/>
            </a:lvl1pPr>
          </a:lstStyle>
          <a:p>
            <a:r>
              <a:rPr lang="en-US" dirty="0"/>
              <a:t>Picture (Optional)</a:t>
            </a:r>
          </a:p>
        </p:txBody>
      </p:sp>
      <p:sp>
        <p:nvSpPr>
          <p:cNvPr id="10" name="Text Placeholder 7"/>
          <p:cNvSpPr>
            <a:spLocks noGrp="1"/>
          </p:cNvSpPr>
          <p:nvPr>
            <p:ph type="body" sz="quarter" idx="10" hasCustomPrompt="1"/>
          </p:nvPr>
        </p:nvSpPr>
        <p:spPr>
          <a:xfrm>
            <a:off x="381000" y="35590"/>
            <a:ext cx="5524500" cy="118732"/>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2" name="Content Placeholder 2"/>
          <p:cNvSpPr>
            <a:spLocks noGrp="1"/>
          </p:cNvSpPr>
          <p:nvPr>
            <p:ph sz="half" idx="12"/>
          </p:nvPr>
        </p:nvSpPr>
        <p:spPr>
          <a:xfrm>
            <a:off x="3238500" y="1028620"/>
            <a:ext cx="2705100" cy="3987880"/>
          </a:xfrm>
        </p:spPr>
        <p:txBody>
          <a:bodyPr/>
          <a:lstStyle>
            <a:lvl1pPr>
              <a:defRPr sz="2000"/>
            </a:lvl1pPr>
            <a:lvl2pPr>
              <a:defRPr sz="2000"/>
            </a:lvl2pPr>
            <a:lvl3pPr>
              <a:defRPr sz="1800"/>
            </a:lvl3pPr>
            <a:lvl4pP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p:cNvSpPr>
            <a:spLocks noGrp="1"/>
          </p:cNvSpPr>
          <p:nvPr>
            <p:ph sz="half" idx="13"/>
          </p:nvPr>
        </p:nvSpPr>
        <p:spPr>
          <a:xfrm>
            <a:off x="6057900" y="1028620"/>
            <a:ext cx="2667000" cy="3987880"/>
          </a:xfrm>
        </p:spPr>
        <p:txBody>
          <a:bodyPr/>
          <a:lstStyle>
            <a:lvl1pPr>
              <a:defRPr sz="2000"/>
            </a:lvl1pPr>
            <a:lvl2pPr>
              <a:defRPr sz="2000"/>
            </a:lvl2pPr>
            <a:lvl3pPr>
              <a:defRPr sz="1800"/>
            </a:lvl3pPr>
            <a:lvl4pP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8712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034924"/>
            <a:ext cx="1981200" cy="3981578"/>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Placeholder 9"/>
          <p:cNvSpPr>
            <a:spLocks noGrp="1"/>
          </p:cNvSpPr>
          <p:nvPr>
            <p:ph type="pic" sz="quarter" idx="11" hasCustomPrompt="1"/>
          </p:nvPr>
        </p:nvSpPr>
        <p:spPr>
          <a:xfrm>
            <a:off x="8503920" y="0"/>
            <a:ext cx="640080" cy="533400"/>
          </a:xfrm>
        </p:spPr>
        <p:txBody>
          <a:bodyPr anchor="ctr" anchorCtr="0">
            <a:normAutofit/>
          </a:bodyPr>
          <a:lstStyle>
            <a:lvl1pPr algn="ctr">
              <a:defRPr sz="800"/>
            </a:lvl1pPr>
          </a:lstStyle>
          <a:p>
            <a:r>
              <a:rPr lang="en-US" dirty="0"/>
              <a:t>Picture (Optional)</a:t>
            </a:r>
          </a:p>
        </p:txBody>
      </p:sp>
      <p:sp>
        <p:nvSpPr>
          <p:cNvPr id="9" name="Text Placeholder 7"/>
          <p:cNvSpPr>
            <a:spLocks noGrp="1"/>
          </p:cNvSpPr>
          <p:nvPr>
            <p:ph type="body" sz="quarter" idx="10" hasCustomPrompt="1"/>
          </p:nvPr>
        </p:nvSpPr>
        <p:spPr>
          <a:xfrm>
            <a:off x="381000" y="35590"/>
            <a:ext cx="5524500" cy="118732"/>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8" name="Content Placeholder 2"/>
          <p:cNvSpPr>
            <a:spLocks noGrp="1"/>
          </p:cNvSpPr>
          <p:nvPr>
            <p:ph sz="half" idx="12"/>
          </p:nvPr>
        </p:nvSpPr>
        <p:spPr>
          <a:xfrm>
            <a:off x="2514600" y="1034924"/>
            <a:ext cx="1981200" cy="3981578"/>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p:cNvSpPr>
            <a:spLocks noGrp="1"/>
          </p:cNvSpPr>
          <p:nvPr>
            <p:ph sz="half" idx="13"/>
          </p:nvPr>
        </p:nvSpPr>
        <p:spPr>
          <a:xfrm>
            <a:off x="4648200" y="1034924"/>
            <a:ext cx="1981200" cy="3981578"/>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p:cNvSpPr>
            <a:spLocks noGrp="1"/>
          </p:cNvSpPr>
          <p:nvPr>
            <p:ph sz="half" idx="14"/>
          </p:nvPr>
        </p:nvSpPr>
        <p:spPr>
          <a:xfrm>
            <a:off x="6781800" y="1034924"/>
            <a:ext cx="1943100" cy="3981578"/>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5094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no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81000" y="1079500"/>
            <a:ext cx="2705100" cy="3937000"/>
          </a:xfrm>
          <a:solidFill>
            <a:schemeClr val="bg1">
              <a:lumMod val="8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3238502" y="1024411"/>
            <a:ext cx="5486399" cy="399209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p>
        </p:txBody>
      </p:sp>
      <p:sp>
        <p:nvSpPr>
          <p:cNvPr id="9" name="Picture Placeholder 9"/>
          <p:cNvSpPr>
            <a:spLocks noGrp="1"/>
          </p:cNvSpPr>
          <p:nvPr>
            <p:ph type="pic" sz="quarter" idx="11" hasCustomPrompt="1"/>
          </p:nvPr>
        </p:nvSpPr>
        <p:spPr>
          <a:xfrm>
            <a:off x="8503920" y="0"/>
            <a:ext cx="640080" cy="533400"/>
          </a:xfrm>
        </p:spPr>
        <p:txBody>
          <a:bodyPr anchor="ctr" anchorCtr="0">
            <a:normAutofit/>
          </a:bodyPr>
          <a:lstStyle>
            <a:lvl1pPr algn="ctr">
              <a:defRPr sz="800"/>
            </a:lvl1pPr>
          </a:lstStyle>
          <a:p>
            <a:r>
              <a:rPr lang="en-US" dirty="0"/>
              <a:t>Picture (Optional)</a:t>
            </a:r>
          </a:p>
        </p:txBody>
      </p:sp>
      <p:sp>
        <p:nvSpPr>
          <p:cNvPr id="7" name="Text Placeholder 7"/>
          <p:cNvSpPr>
            <a:spLocks noGrp="1"/>
          </p:cNvSpPr>
          <p:nvPr>
            <p:ph type="body" sz="quarter" idx="10" hasCustomPrompt="1"/>
          </p:nvPr>
        </p:nvSpPr>
        <p:spPr>
          <a:xfrm>
            <a:off x="381000" y="35590"/>
            <a:ext cx="5524500" cy="118732"/>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302465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jo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381002" y="1079500"/>
            <a:ext cx="5524499" cy="3937000"/>
          </a:xfrm>
          <a:solidFill>
            <a:schemeClr val="bg1">
              <a:lumMod val="8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6057902" y="1028619"/>
            <a:ext cx="2666999" cy="398788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1" hasCustomPrompt="1"/>
          </p:nvPr>
        </p:nvSpPr>
        <p:spPr>
          <a:xfrm>
            <a:off x="8503920" y="0"/>
            <a:ext cx="640080" cy="533400"/>
          </a:xfrm>
        </p:spPr>
        <p:txBody>
          <a:bodyPr anchor="ctr" anchorCtr="0">
            <a:normAutofit/>
          </a:bodyPr>
          <a:lstStyle>
            <a:lvl1pPr algn="ctr">
              <a:defRPr sz="800"/>
            </a:lvl1pPr>
          </a:lstStyle>
          <a:p>
            <a:r>
              <a:rPr lang="en-US" dirty="0"/>
              <a:t>Picture (Optional)</a:t>
            </a:r>
          </a:p>
        </p:txBody>
      </p:sp>
      <p:sp>
        <p:nvSpPr>
          <p:cNvPr id="7" name="Text Placeholder 7"/>
          <p:cNvSpPr>
            <a:spLocks noGrp="1"/>
          </p:cNvSpPr>
          <p:nvPr>
            <p:ph type="body" sz="quarter" idx="10" hasCustomPrompt="1"/>
          </p:nvPr>
        </p:nvSpPr>
        <p:spPr>
          <a:xfrm>
            <a:off x="381000" y="35590"/>
            <a:ext cx="5524500" cy="118732"/>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331268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3.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6.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0999" y="222249"/>
            <a:ext cx="8340969" cy="700291"/>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079500"/>
            <a:ext cx="8343900" cy="393700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txBox="1">
            <a:spLocks/>
          </p:cNvSpPr>
          <p:nvPr userDrawn="1"/>
        </p:nvSpPr>
        <p:spPr>
          <a:xfrm>
            <a:off x="8320516" y="5336650"/>
            <a:ext cx="401455" cy="304271"/>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200" smtClean="0">
                <a:solidFill>
                  <a:schemeClr val="bg1">
                    <a:lumMod val="50000"/>
                  </a:schemeClr>
                </a:solidFill>
              </a:rPr>
              <a:pPr/>
              <a:t>‹#›</a:t>
            </a:fld>
            <a:endParaRPr lang="en-US" sz="1200" dirty="0">
              <a:solidFill>
                <a:schemeClr val="bg1">
                  <a:lumMod val="50000"/>
                </a:schemeClr>
              </a:solidFill>
            </a:endParaRPr>
          </a:p>
        </p:txBody>
      </p:sp>
      <p:sp>
        <p:nvSpPr>
          <p:cNvPr id="16" name="Rectangle 73"/>
          <p:cNvSpPr>
            <a:spLocks noChangeArrowheads="1"/>
          </p:cNvSpPr>
          <p:nvPr userDrawn="1"/>
        </p:nvSpPr>
        <p:spPr bwMode="white">
          <a:xfrm>
            <a:off x="3086100" y="5370723"/>
            <a:ext cx="2819401" cy="200055"/>
          </a:xfrm>
          <a:prstGeom prst="rect">
            <a:avLst/>
          </a:prstGeom>
          <a:noFill/>
          <a:ln w="9525">
            <a:noFill/>
            <a:miter lim="800000"/>
            <a:headEnd/>
            <a:tailEnd/>
          </a:ln>
          <a:effectLst/>
        </p:spPr>
        <p:txBody>
          <a:bodyPr wrap="square" lIns="0" tIns="0" rIns="45714" bIns="0" anchor="t" anchorCtr="0">
            <a:spAutoFit/>
          </a:bodyPr>
          <a:lstStyle/>
          <a:p>
            <a:pPr eaLnBrk="0" hangingPunct="0">
              <a:spcBef>
                <a:spcPct val="0"/>
              </a:spcBef>
            </a:pPr>
            <a:r>
              <a:rPr lang="en-US" sz="700" b="1" dirty="0">
                <a:solidFill>
                  <a:schemeClr val="tx1">
                    <a:lumMod val="50000"/>
                    <a:lumOff val="50000"/>
                  </a:schemeClr>
                </a:solidFill>
                <a:latin typeface="Arial" panose="020B0604020202020204" pitchFamily="34" charset="0"/>
                <a:cs typeface="Arial" panose="020B0604020202020204" pitchFamily="34" charset="0"/>
              </a:rPr>
              <a:t>Arbitrary Albatross: Neutral Names for Vulnerabilities at Volume</a:t>
            </a:r>
          </a:p>
          <a:p>
            <a:pPr eaLnBrk="0" hangingPunct="0">
              <a:spcBef>
                <a:spcPct val="0"/>
              </a:spcBef>
            </a:pPr>
            <a:r>
              <a:rPr lang="en-US" sz="600" dirty="0">
                <a:solidFill>
                  <a:schemeClr val="tx1">
                    <a:lumMod val="50000"/>
                    <a:lumOff val="50000"/>
                  </a:schemeClr>
                </a:solidFill>
                <a:latin typeface="Arial" panose="020B0604020202020204" pitchFamily="34" charset="0"/>
                <a:cs typeface="Arial" panose="020B0604020202020204" pitchFamily="34" charset="0"/>
              </a:rPr>
              <a:t>© 2018 Carnegie Mellon University</a:t>
            </a:r>
          </a:p>
        </p:txBody>
      </p:sp>
      <p:sp>
        <p:nvSpPr>
          <p:cNvPr id="17" name="TextBox 16"/>
          <p:cNvSpPr txBox="1"/>
          <p:nvPr userDrawn="1"/>
        </p:nvSpPr>
        <p:spPr>
          <a:xfrm>
            <a:off x="6057900" y="5370721"/>
            <a:ext cx="2095500" cy="184666"/>
          </a:xfrm>
          <a:prstGeom prst="rect">
            <a:avLst/>
          </a:prstGeom>
          <a:noFill/>
        </p:spPr>
        <p:txBody>
          <a:bodyPr wrap="square" lIns="0" tIns="0" rIns="0" bIns="0" rtlCol="0">
            <a:spAutoFit/>
          </a:bodyPr>
          <a:lstStyle/>
          <a:p>
            <a:r>
              <a:rPr lang="en-US" sz="600" dirty="0">
                <a:solidFill>
                  <a:srgbClr val="000000"/>
                </a:solidFill>
                <a:latin typeface="Arial"/>
                <a:cs typeface="Arial"/>
              </a:rPr>
              <a:t>[DISTRIBUTION STATEMENT A] Approved for public release and unlimited distribution.</a:t>
            </a:r>
          </a:p>
        </p:txBody>
      </p:sp>
      <p:sp>
        <p:nvSpPr>
          <p:cNvPr id="18" name="Rectangle 17"/>
          <p:cNvSpPr/>
          <p:nvPr userDrawn="1"/>
        </p:nvSpPr>
        <p:spPr>
          <a:xfrm>
            <a:off x="0" y="5265636"/>
            <a:ext cx="9144000" cy="152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a:extLst>
              <a:ext uri="{FF2B5EF4-FFF2-40B4-BE49-F238E27FC236}">
                <a16:creationId xmlns:a16="http://schemas.microsoft.com/office/drawing/2014/main" xmlns="" id="{98EE8718-63D9-B24C-9AB8-7AAB2C06809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0999" y="5386060"/>
            <a:ext cx="1461967" cy="247093"/>
          </a:xfrm>
          <a:prstGeom prst="rect">
            <a:avLst/>
          </a:prstGeom>
        </p:spPr>
      </p:pic>
    </p:spTree>
    <p:extLst>
      <p:ext uri="{BB962C8B-B14F-4D97-AF65-F5344CB8AC3E}">
        <p14:creationId xmlns:p14="http://schemas.microsoft.com/office/powerpoint/2010/main" val="2157173500"/>
      </p:ext>
    </p:extLst>
  </p:cSld>
  <p:clrMap bg1="lt1" tx1="dk1" bg2="lt2" tx2="dk2" accent1="accent1" accent2="accent2" accent3="accent3" accent4="accent4" accent5="accent5" accent6="accent6" hlink="hlink" folHlink="folHlink"/>
  <p:sldLayoutIdLst>
    <p:sldLayoutId id="2147483715" r:id="rId1"/>
    <p:sldLayoutId id="2147483662" r:id="rId2"/>
    <p:sldLayoutId id="2147483714" r:id="rId3"/>
    <p:sldLayoutId id="2147483664" r:id="rId4"/>
    <p:sldLayoutId id="2147483676" r:id="rId5"/>
    <p:sldLayoutId id="2147483672" r:id="rId6"/>
    <p:sldLayoutId id="2147483673" r:id="rId7"/>
    <p:sldLayoutId id="2147483674" r:id="rId8"/>
    <p:sldLayoutId id="2147483675" r:id="rId9"/>
  </p:sldLayoutIdLst>
  <p:txStyles>
    <p:titleStyle>
      <a:lvl1pPr algn="l" defTabSz="914400" rtl="0" eaLnBrk="1" latinLnBrk="0" hangingPunct="1">
        <a:lnSpc>
          <a:spcPct val="90000"/>
        </a:lnSpc>
        <a:spcBef>
          <a:spcPct val="0"/>
        </a:spcBef>
        <a:buNone/>
        <a:defRPr sz="3100"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0" userDrawn="1">
          <p15:clr>
            <a:srgbClr val="A4A3A4"/>
          </p15:clr>
        </p15:guide>
        <p15:guide id="2" pos="240" userDrawn="1">
          <p15:clr>
            <a:srgbClr val="A4A3A4"/>
          </p15:clr>
        </p15:guide>
        <p15:guide id="3" pos="600" userDrawn="1">
          <p15:clr>
            <a:srgbClr val="A4A3A4"/>
          </p15:clr>
        </p15:guide>
        <p15:guide id="4" pos="696" userDrawn="1">
          <p15:clr>
            <a:srgbClr val="A4A3A4"/>
          </p15:clr>
        </p15:guide>
        <p15:guide id="5" pos="1056" userDrawn="1">
          <p15:clr>
            <a:srgbClr val="A4A3A4"/>
          </p15:clr>
        </p15:guide>
        <p15:guide id="6" pos="1152" userDrawn="1">
          <p15:clr>
            <a:srgbClr val="A4A3A4"/>
          </p15:clr>
        </p15:guide>
        <p15:guide id="7" pos="1488" userDrawn="1">
          <p15:clr>
            <a:srgbClr val="A4A3A4"/>
          </p15:clr>
        </p15:guide>
        <p15:guide id="8" pos="1584" userDrawn="1">
          <p15:clr>
            <a:srgbClr val="A4A3A4"/>
          </p15:clr>
        </p15:guide>
        <p15:guide id="9" pos="1944" userDrawn="1">
          <p15:clr>
            <a:srgbClr val="A4A3A4"/>
          </p15:clr>
        </p15:guide>
        <p15:guide id="10" pos="2040" userDrawn="1">
          <p15:clr>
            <a:srgbClr val="A4A3A4"/>
          </p15:clr>
        </p15:guide>
        <p15:guide id="11" pos="2376" userDrawn="1">
          <p15:clr>
            <a:srgbClr val="A4A3A4"/>
          </p15:clr>
        </p15:guide>
        <p15:guide id="12" pos="2472" userDrawn="1">
          <p15:clr>
            <a:srgbClr val="A4A3A4"/>
          </p15:clr>
        </p15:guide>
        <p15:guide id="13" pos="2832" userDrawn="1">
          <p15:clr>
            <a:srgbClr val="A4A3A4"/>
          </p15:clr>
        </p15:guide>
        <p15:guide id="14" pos="2928" userDrawn="1">
          <p15:clr>
            <a:srgbClr val="A4A3A4"/>
          </p15:clr>
        </p15:guide>
        <p15:guide id="15" pos="3264" userDrawn="1">
          <p15:clr>
            <a:srgbClr val="A4A3A4"/>
          </p15:clr>
        </p15:guide>
        <p15:guide id="16" pos="3360" userDrawn="1">
          <p15:clr>
            <a:srgbClr val="A4A3A4"/>
          </p15:clr>
        </p15:guide>
        <p15:guide id="17" pos="3720" userDrawn="1">
          <p15:clr>
            <a:srgbClr val="A4A3A4"/>
          </p15:clr>
        </p15:guide>
        <p15:guide id="18" pos="3816" userDrawn="1">
          <p15:clr>
            <a:srgbClr val="A4A3A4"/>
          </p15:clr>
        </p15:guide>
        <p15:guide id="19" pos="4176" userDrawn="1">
          <p15:clr>
            <a:srgbClr val="A4A3A4"/>
          </p15:clr>
        </p15:guide>
        <p15:guide id="20" pos="4272" userDrawn="1">
          <p15:clr>
            <a:srgbClr val="A4A3A4"/>
          </p15:clr>
        </p15:guide>
        <p15:guide id="21" pos="4608" userDrawn="1">
          <p15:clr>
            <a:srgbClr val="A4A3A4"/>
          </p15:clr>
        </p15:guide>
        <p15:guide id="22" pos="4704" userDrawn="1">
          <p15:clr>
            <a:srgbClr val="A4A3A4"/>
          </p15:clr>
        </p15:guide>
        <p15:guide id="23" pos="5040" userDrawn="1">
          <p15:clr>
            <a:srgbClr val="A4A3A4"/>
          </p15:clr>
        </p15:guide>
        <p15:guide id="24" pos="5136" userDrawn="1">
          <p15:clr>
            <a:srgbClr val="A4A3A4"/>
          </p15:clr>
        </p15:guide>
        <p15:guide id="25" pos="5496" userDrawn="1">
          <p15:clr>
            <a:srgbClr val="A4A3A4"/>
          </p15:clr>
        </p15:guide>
        <p15:guide id="26" orient="horz" pos="580" userDrawn="1">
          <p15:clr>
            <a:srgbClr val="A4A3A4"/>
          </p15:clr>
        </p15:guide>
        <p15:guide id="27" orient="horz" pos="680" userDrawn="1">
          <p15:clr>
            <a:srgbClr val="A4A3A4"/>
          </p15:clr>
        </p15:guide>
        <p15:guide id="28" orient="horz" pos="980" userDrawn="1">
          <p15:clr>
            <a:srgbClr val="A4A3A4"/>
          </p15:clr>
        </p15:guide>
        <p15:guide id="29" orient="horz" pos="1040" userDrawn="1">
          <p15:clr>
            <a:srgbClr val="A4A3A4"/>
          </p15:clr>
        </p15:guide>
        <p15:guide id="30" orient="horz" pos="1340" userDrawn="1">
          <p15:clr>
            <a:srgbClr val="A4A3A4"/>
          </p15:clr>
        </p15:guide>
        <p15:guide id="31" orient="horz" pos="1400" userDrawn="1">
          <p15:clr>
            <a:srgbClr val="A4A3A4"/>
          </p15:clr>
        </p15:guide>
        <p15:guide id="32" orient="horz" pos="1700" userDrawn="1">
          <p15:clr>
            <a:srgbClr val="A4A3A4"/>
          </p15:clr>
        </p15:guide>
        <p15:guide id="33" orient="horz" pos="1780" userDrawn="1">
          <p15:clr>
            <a:srgbClr val="A4A3A4"/>
          </p15:clr>
        </p15:guide>
        <p15:guide id="34" orient="horz" pos="2088" userDrawn="1">
          <p15:clr>
            <a:srgbClr val="A4A3A4"/>
          </p15:clr>
        </p15:guide>
        <p15:guide id="35" orient="horz" pos="2140" userDrawn="1">
          <p15:clr>
            <a:srgbClr val="A4A3A4"/>
          </p15:clr>
        </p15:guide>
        <p15:guide id="36" orient="horz" pos="2420" userDrawn="1">
          <p15:clr>
            <a:srgbClr val="A4A3A4"/>
          </p15:clr>
        </p15:guide>
        <p15:guide id="37" orient="horz" pos="2500" userDrawn="1">
          <p15:clr>
            <a:srgbClr val="A4A3A4"/>
          </p15:clr>
        </p15:guide>
        <p15:guide id="38" orient="horz" pos="2780" userDrawn="1">
          <p15:clr>
            <a:srgbClr val="A4A3A4"/>
          </p15:clr>
        </p15:guide>
        <p15:guide id="39" orient="horz" pos="2860" userDrawn="1">
          <p15:clr>
            <a:srgbClr val="A4A3A4"/>
          </p15:clr>
        </p15:guide>
        <p15:guide id="40" orient="horz" pos="3160" userDrawn="1">
          <p15:clr>
            <a:srgbClr val="A4A3A4"/>
          </p15:clr>
        </p15:guide>
        <p15:guide id="41" pos="2880" userDrawn="1">
          <p15:clr>
            <a:srgbClr val="F26B43"/>
          </p15:clr>
        </p15:guide>
        <p15:guide id="42" orient="horz" pos="18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3"/>
          <p:cNvSpPr>
            <a:spLocks noChangeArrowheads="1"/>
          </p:cNvSpPr>
          <p:nvPr userDrawn="1"/>
        </p:nvSpPr>
        <p:spPr bwMode="white">
          <a:xfrm>
            <a:off x="3238500" y="5370723"/>
            <a:ext cx="2667000" cy="200055"/>
          </a:xfrm>
          <a:prstGeom prst="rect">
            <a:avLst/>
          </a:prstGeom>
          <a:noFill/>
          <a:ln w="9525">
            <a:noFill/>
            <a:miter lim="800000"/>
            <a:headEnd/>
            <a:tailEnd/>
          </a:ln>
          <a:effectLst/>
        </p:spPr>
        <p:txBody>
          <a:bodyPr wrap="square" lIns="0" tIns="0" rIns="45714" bIns="0" anchor="t" anchorCtr="0">
            <a:spAutoFit/>
          </a:bodyPr>
          <a:lstStyle/>
          <a:p>
            <a:pPr eaLnBrk="0" hangingPunct="0">
              <a:spcBef>
                <a:spcPct val="0"/>
              </a:spcBef>
            </a:pPr>
            <a:r>
              <a:rPr lang="en-US" sz="700" b="1" dirty="0">
                <a:solidFill>
                  <a:srgbClr val="000000"/>
                </a:solidFill>
                <a:latin typeface="Arial" panose="020B0604020202020204" pitchFamily="34" charset="0"/>
                <a:cs typeface="Arial" panose="020B0604020202020204" pitchFamily="34" charset="0"/>
              </a:rPr>
              <a:t>Title of the Presentation Goes Here</a:t>
            </a:r>
          </a:p>
          <a:p>
            <a:pPr eaLnBrk="0" hangingPunct="0">
              <a:spcBef>
                <a:spcPct val="0"/>
              </a:spcBef>
            </a:pPr>
            <a:r>
              <a:rPr lang="en-US" sz="600" dirty="0">
                <a:solidFill>
                  <a:srgbClr val="000000"/>
                </a:solidFill>
                <a:latin typeface="Arial" panose="020B0604020202020204" pitchFamily="34" charset="0"/>
                <a:cs typeface="Arial" panose="020B0604020202020204" pitchFamily="34" charset="0"/>
              </a:rPr>
              <a:t>© 2017 Carnegie Mellon University</a:t>
            </a:r>
          </a:p>
        </p:txBody>
      </p:sp>
      <p:sp>
        <p:nvSpPr>
          <p:cNvPr id="9" name="TextBox 8"/>
          <p:cNvSpPr txBox="1"/>
          <p:nvPr userDrawn="1"/>
        </p:nvSpPr>
        <p:spPr>
          <a:xfrm>
            <a:off x="6057900" y="5370721"/>
            <a:ext cx="2095500" cy="184666"/>
          </a:xfrm>
          <a:prstGeom prst="rect">
            <a:avLst/>
          </a:prstGeom>
          <a:noFill/>
        </p:spPr>
        <p:txBody>
          <a:bodyPr wrap="square" lIns="0" tIns="0" rIns="0" bIns="0" rtlCol="0">
            <a:spAutoFit/>
          </a:bodyPr>
          <a:lstStyle/>
          <a:p>
            <a:r>
              <a:rPr lang="en-US" sz="600" dirty="0">
                <a:solidFill>
                  <a:srgbClr val="000000"/>
                </a:solidFill>
                <a:latin typeface="Arial"/>
                <a:cs typeface="Arial"/>
              </a:rPr>
              <a:t>[DISTRIBUTION STATEMENT A] Approved for public release and unlimited distribution.</a:t>
            </a:r>
          </a:p>
        </p:txBody>
      </p:sp>
      <p:sp>
        <p:nvSpPr>
          <p:cNvPr id="12" name="Rectangle 11"/>
          <p:cNvSpPr/>
          <p:nvPr userDrawn="1"/>
        </p:nvSpPr>
        <p:spPr>
          <a:xfrm>
            <a:off x="0" y="5265636"/>
            <a:ext cx="9144000" cy="15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81002" y="5384730"/>
            <a:ext cx="1721485" cy="243607"/>
          </a:xfrm>
          <a:prstGeom prst="rect">
            <a:avLst/>
          </a:prstGeom>
        </p:spPr>
      </p:pic>
    </p:spTree>
    <p:extLst>
      <p:ext uri="{BB962C8B-B14F-4D97-AF65-F5344CB8AC3E}">
        <p14:creationId xmlns:p14="http://schemas.microsoft.com/office/powerpoint/2010/main" val="7902233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0" userDrawn="1">
          <p15:clr>
            <a:srgbClr val="A4A3A4"/>
          </p15:clr>
        </p15:guide>
        <p15:guide id="2" pos="240" userDrawn="1">
          <p15:clr>
            <a:srgbClr val="A4A3A4"/>
          </p15:clr>
        </p15:guide>
        <p15:guide id="3" pos="600" userDrawn="1">
          <p15:clr>
            <a:srgbClr val="A4A3A4"/>
          </p15:clr>
        </p15:guide>
        <p15:guide id="4" pos="696" userDrawn="1">
          <p15:clr>
            <a:srgbClr val="A4A3A4"/>
          </p15:clr>
        </p15:guide>
        <p15:guide id="5" pos="1056" userDrawn="1">
          <p15:clr>
            <a:srgbClr val="A4A3A4"/>
          </p15:clr>
        </p15:guide>
        <p15:guide id="6" pos="1152" userDrawn="1">
          <p15:clr>
            <a:srgbClr val="A4A3A4"/>
          </p15:clr>
        </p15:guide>
        <p15:guide id="7" pos="1488" userDrawn="1">
          <p15:clr>
            <a:srgbClr val="A4A3A4"/>
          </p15:clr>
        </p15:guide>
        <p15:guide id="8" pos="1584" userDrawn="1">
          <p15:clr>
            <a:srgbClr val="A4A3A4"/>
          </p15:clr>
        </p15:guide>
        <p15:guide id="9" pos="1944" userDrawn="1">
          <p15:clr>
            <a:srgbClr val="A4A3A4"/>
          </p15:clr>
        </p15:guide>
        <p15:guide id="10" pos="2040" userDrawn="1">
          <p15:clr>
            <a:srgbClr val="A4A3A4"/>
          </p15:clr>
        </p15:guide>
        <p15:guide id="11" pos="2376" userDrawn="1">
          <p15:clr>
            <a:srgbClr val="A4A3A4"/>
          </p15:clr>
        </p15:guide>
        <p15:guide id="12" pos="2472" userDrawn="1">
          <p15:clr>
            <a:srgbClr val="A4A3A4"/>
          </p15:clr>
        </p15:guide>
        <p15:guide id="13" pos="2832" userDrawn="1">
          <p15:clr>
            <a:srgbClr val="A4A3A4"/>
          </p15:clr>
        </p15:guide>
        <p15:guide id="14" pos="2928" userDrawn="1">
          <p15:clr>
            <a:srgbClr val="A4A3A4"/>
          </p15:clr>
        </p15:guide>
        <p15:guide id="15" pos="3264" userDrawn="1">
          <p15:clr>
            <a:srgbClr val="A4A3A4"/>
          </p15:clr>
        </p15:guide>
        <p15:guide id="16" pos="3360" userDrawn="1">
          <p15:clr>
            <a:srgbClr val="A4A3A4"/>
          </p15:clr>
        </p15:guide>
        <p15:guide id="17" pos="3720" userDrawn="1">
          <p15:clr>
            <a:srgbClr val="A4A3A4"/>
          </p15:clr>
        </p15:guide>
        <p15:guide id="18" pos="3816" userDrawn="1">
          <p15:clr>
            <a:srgbClr val="A4A3A4"/>
          </p15:clr>
        </p15:guide>
        <p15:guide id="19" pos="4176" userDrawn="1">
          <p15:clr>
            <a:srgbClr val="A4A3A4"/>
          </p15:clr>
        </p15:guide>
        <p15:guide id="20" pos="4272" userDrawn="1">
          <p15:clr>
            <a:srgbClr val="A4A3A4"/>
          </p15:clr>
        </p15:guide>
        <p15:guide id="21" pos="4608" userDrawn="1">
          <p15:clr>
            <a:srgbClr val="A4A3A4"/>
          </p15:clr>
        </p15:guide>
        <p15:guide id="22" pos="4704" userDrawn="1">
          <p15:clr>
            <a:srgbClr val="A4A3A4"/>
          </p15:clr>
        </p15:guide>
        <p15:guide id="23" pos="5040" userDrawn="1">
          <p15:clr>
            <a:srgbClr val="A4A3A4"/>
          </p15:clr>
        </p15:guide>
        <p15:guide id="24" pos="5136" userDrawn="1">
          <p15:clr>
            <a:srgbClr val="A4A3A4"/>
          </p15:clr>
        </p15:guide>
        <p15:guide id="25" pos="5496" userDrawn="1">
          <p15:clr>
            <a:srgbClr val="A4A3A4"/>
          </p15:clr>
        </p15:guide>
        <p15:guide id="26" orient="horz" pos="580" userDrawn="1">
          <p15:clr>
            <a:srgbClr val="A4A3A4"/>
          </p15:clr>
        </p15:guide>
        <p15:guide id="27" orient="horz" pos="680" userDrawn="1">
          <p15:clr>
            <a:srgbClr val="A4A3A4"/>
          </p15:clr>
        </p15:guide>
        <p15:guide id="28" orient="horz" pos="980" userDrawn="1">
          <p15:clr>
            <a:srgbClr val="A4A3A4"/>
          </p15:clr>
        </p15:guide>
        <p15:guide id="29" orient="horz" pos="1040" userDrawn="1">
          <p15:clr>
            <a:srgbClr val="A4A3A4"/>
          </p15:clr>
        </p15:guide>
        <p15:guide id="30" orient="horz" pos="1340" userDrawn="1">
          <p15:clr>
            <a:srgbClr val="A4A3A4"/>
          </p15:clr>
        </p15:guide>
        <p15:guide id="31" orient="horz" pos="1400" userDrawn="1">
          <p15:clr>
            <a:srgbClr val="A4A3A4"/>
          </p15:clr>
        </p15:guide>
        <p15:guide id="33" orient="horz" pos="1700" userDrawn="1">
          <p15:clr>
            <a:srgbClr val="A4A3A4"/>
          </p15:clr>
        </p15:guide>
        <p15:guide id="34" orient="horz" pos="1780" userDrawn="1">
          <p15:clr>
            <a:srgbClr val="A4A3A4"/>
          </p15:clr>
        </p15:guide>
        <p15:guide id="35" orient="horz" pos="2060" userDrawn="1">
          <p15:clr>
            <a:srgbClr val="A4A3A4"/>
          </p15:clr>
        </p15:guide>
        <p15:guide id="36" orient="horz" pos="2140" userDrawn="1">
          <p15:clr>
            <a:srgbClr val="A4A3A4"/>
          </p15:clr>
        </p15:guide>
        <p15:guide id="37" orient="horz" pos="2420" userDrawn="1">
          <p15:clr>
            <a:srgbClr val="A4A3A4"/>
          </p15:clr>
        </p15:guide>
        <p15:guide id="38" orient="horz" pos="2500" userDrawn="1">
          <p15:clr>
            <a:srgbClr val="A4A3A4"/>
          </p15:clr>
        </p15:guide>
        <p15:guide id="39" orient="horz" pos="3160" userDrawn="1">
          <p15:clr>
            <a:srgbClr val="A4A3A4"/>
          </p15:clr>
        </p15:guide>
        <p15:guide id="41" pos="2880" userDrawn="1">
          <p15:clr>
            <a:srgbClr val="F26B43"/>
          </p15:clr>
        </p15:guide>
        <p15:guide id="42" orient="horz" pos="1800" userDrawn="1">
          <p15:clr>
            <a:srgbClr val="F26B43"/>
          </p15:clr>
        </p15:guide>
        <p15:guide id="43" orient="horz" pos="2800" userDrawn="1">
          <p15:clr>
            <a:srgbClr val="A4A3A4"/>
          </p15:clr>
        </p15:guide>
        <p15:guide id="44" orient="horz" pos="2860"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6057900" y="142142"/>
            <a:ext cx="2095500" cy="184666"/>
          </a:xfrm>
          <a:prstGeom prst="rect">
            <a:avLst/>
          </a:prstGeom>
          <a:noFill/>
        </p:spPr>
        <p:txBody>
          <a:bodyPr wrap="square" lIns="0" tIns="0" rIns="0" bIns="0" rtlCol="0">
            <a:spAutoFit/>
          </a:bodyPr>
          <a:lstStyle/>
          <a:p>
            <a:r>
              <a:rPr lang="en-US" sz="600" dirty="0">
                <a:solidFill>
                  <a:srgbClr val="000000"/>
                </a:solidFill>
                <a:latin typeface="Arial"/>
                <a:cs typeface="Arial"/>
              </a:rPr>
              <a:t>[DISTRIBUTION STATEMENT A] Approved for public release and unlimited distribution.</a:t>
            </a:r>
          </a:p>
        </p:txBody>
      </p:sp>
      <p:sp>
        <p:nvSpPr>
          <p:cNvPr id="12" name="Rectangle 11"/>
          <p:cNvSpPr/>
          <p:nvPr userDrawn="1"/>
        </p:nvSpPr>
        <p:spPr>
          <a:xfrm>
            <a:off x="0" y="539750"/>
            <a:ext cx="9144000" cy="15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1" y="559937"/>
            <a:ext cx="9144002" cy="5155063"/>
          </a:xfrm>
          <a:prstGeom prst="rect">
            <a:avLst/>
          </a:prstGeom>
        </p:spPr>
      </p:pic>
      <p:pic>
        <p:nvPicPr>
          <p:cNvPr id="3" name="Picture 2">
            <a:extLst>
              <a:ext uri="{FF2B5EF4-FFF2-40B4-BE49-F238E27FC236}">
                <a16:creationId xmlns:a16="http://schemas.microsoft.com/office/drawing/2014/main" xmlns="" id="{9AB8DA50-6D20-2C43-9A35-4B18042786F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350" y="123092"/>
            <a:ext cx="1788305" cy="316679"/>
          </a:xfrm>
          <a:prstGeom prst="rect">
            <a:avLst/>
          </a:prstGeom>
        </p:spPr>
      </p:pic>
    </p:spTree>
    <p:extLst>
      <p:ext uri="{BB962C8B-B14F-4D97-AF65-F5344CB8AC3E}">
        <p14:creationId xmlns:p14="http://schemas.microsoft.com/office/powerpoint/2010/main" val="169482237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2" userDrawn="1">
          <p15:clr>
            <a:srgbClr val="A4A3A4"/>
          </p15:clr>
        </p15:guide>
        <p15:guide id="2" pos="240" userDrawn="1">
          <p15:clr>
            <a:srgbClr val="A4A3A4"/>
          </p15:clr>
        </p15:guide>
        <p15:guide id="3" pos="600" userDrawn="1">
          <p15:clr>
            <a:srgbClr val="A4A3A4"/>
          </p15:clr>
        </p15:guide>
        <p15:guide id="4" pos="696" userDrawn="1">
          <p15:clr>
            <a:srgbClr val="A4A3A4"/>
          </p15:clr>
        </p15:guide>
        <p15:guide id="5" pos="1056" userDrawn="1">
          <p15:clr>
            <a:srgbClr val="A4A3A4"/>
          </p15:clr>
        </p15:guide>
        <p15:guide id="6" pos="1152" userDrawn="1">
          <p15:clr>
            <a:srgbClr val="A4A3A4"/>
          </p15:clr>
        </p15:guide>
        <p15:guide id="7" pos="1488" userDrawn="1">
          <p15:clr>
            <a:srgbClr val="A4A3A4"/>
          </p15:clr>
        </p15:guide>
        <p15:guide id="8" pos="1584" userDrawn="1">
          <p15:clr>
            <a:srgbClr val="A4A3A4"/>
          </p15:clr>
        </p15:guide>
        <p15:guide id="9" pos="1944" userDrawn="1">
          <p15:clr>
            <a:srgbClr val="A4A3A4"/>
          </p15:clr>
        </p15:guide>
        <p15:guide id="10" pos="2040" userDrawn="1">
          <p15:clr>
            <a:srgbClr val="A4A3A4"/>
          </p15:clr>
        </p15:guide>
        <p15:guide id="11" pos="2376" userDrawn="1">
          <p15:clr>
            <a:srgbClr val="A4A3A4"/>
          </p15:clr>
        </p15:guide>
        <p15:guide id="12" pos="2472" userDrawn="1">
          <p15:clr>
            <a:srgbClr val="A4A3A4"/>
          </p15:clr>
        </p15:guide>
        <p15:guide id="13" pos="2832" userDrawn="1">
          <p15:clr>
            <a:srgbClr val="A4A3A4"/>
          </p15:clr>
        </p15:guide>
        <p15:guide id="14" pos="2928" userDrawn="1">
          <p15:clr>
            <a:srgbClr val="A4A3A4"/>
          </p15:clr>
        </p15:guide>
        <p15:guide id="15" pos="3264" userDrawn="1">
          <p15:clr>
            <a:srgbClr val="A4A3A4"/>
          </p15:clr>
        </p15:guide>
        <p15:guide id="16" pos="3360" userDrawn="1">
          <p15:clr>
            <a:srgbClr val="A4A3A4"/>
          </p15:clr>
        </p15:guide>
        <p15:guide id="17" pos="3720" userDrawn="1">
          <p15:clr>
            <a:srgbClr val="A4A3A4"/>
          </p15:clr>
        </p15:guide>
        <p15:guide id="18" pos="3816" userDrawn="1">
          <p15:clr>
            <a:srgbClr val="A4A3A4"/>
          </p15:clr>
        </p15:guide>
        <p15:guide id="19" pos="4176" userDrawn="1">
          <p15:clr>
            <a:srgbClr val="A4A3A4"/>
          </p15:clr>
        </p15:guide>
        <p15:guide id="20" pos="4272" userDrawn="1">
          <p15:clr>
            <a:srgbClr val="A4A3A4"/>
          </p15:clr>
        </p15:guide>
        <p15:guide id="21" pos="4608" userDrawn="1">
          <p15:clr>
            <a:srgbClr val="A4A3A4"/>
          </p15:clr>
        </p15:guide>
        <p15:guide id="22" pos="4704" userDrawn="1">
          <p15:clr>
            <a:srgbClr val="A4A3A4"/>
          </p15:clr>
        </p15:guide>
        <p15:guide id="23" pos="5040" userDrawn="1">
          <p15:clr>
            <a:srgbClr val="A4A3A4"/>
          </p15:clr>
        </p15:guide>
        <p15:guide id="24" pos="5136" userDrawn="1">
          <p15:clr>
            <a:srgbClr val="A4A3A4"/>
          </p15:clr>
        </p15:guide>
        <p15:guide id="25" pos="5496" userDrawn="1">
          <p15:clr>
            <a:srgbClr val="A4A3A4"/>
          </p15:clr>
        </p15:guide>
        <p15:guide id="26" orient="horz" pos="340" userDrawn="1">
          <p15:clr>
            <a:srgbClr val="A4A3A4"/>
          </p15:clr>
        </p15:guide>
        <p15:guide id="27" orient="horz" pos="600" userDrawn="1">
          <p15:clr>
            <a:srgbClr val="A4A3A4"/>
          </p15:clr>
        </p15:guide>
        <p15:guide id="28" orient="horz" pos="680" userDrawn="1">
          <p15:clr>
            <a:srgbClr val="A4A3A4"/>
          </p15:clr>
        </p15:guide>
        <p15:guide id="29" orient="horz" pos="1020" userDrawn="1">
          <p15:clr>
            <a:srgbClr val="A4A3A4"/>
          </p15:clr>
        </p15:guide>
        <p15:guide id="30" orient="horz" pos="1100" userDrawn="1">
          <p15:clr>
            <a:srgbClr val="A4A3A4"/>
          </p15:clr>
        </p15:guide>
        <p15:guide id="31" orient="horz" pos="1460" userDrawn="1">
          <p15:clr>
            <a:srgbClr val="A4A3A4"/>
          </p15:clr>
        </p15:guide>
        <p15:guide id="32" orient="horz" pos="1540" userDrawn="1">
          <p15:clr>
            <a:srgbClr val="A4A3A4"/>
          </p15:clr>
        </p15:guide>
        <p15:guide id="34" orient="horz" pos="1880" userDrawn="1">
          <p15:clr>
            <a:srgbClr val="A4A3A4"/>
          </p15:clr>
        </p15:guide>
        <p15:guide id="35" orient="horz" pos="1960" userDrawn="1">
          <p15:clr>
            <a:srgbClr val="A4A3A4"/>
          </p15:clr>
        </p15:guide>
        <p15:guide id="36" orient="horz" pos="2300" userDrawn="1">
          <p15:clr>
            <a:srgbClr val="A4A3A4"/>
          </p15:clr>
        </p15:guide>
        <p15:guide id="37" orient="horz" pos="2380" userDrawn="1">
          <p15:clr>
            <a:srgbClr val="A4A3A4"/>
          </p15:clr>
        </p15:guide>
        <p15:guide id="38" orient="horz" pos="2740" userDrawn="1">
          <p15:clr>
            <a:srgbClr val="A4A3A4"/>
          </p15:clr>
        </p15:guide>
        <p15:guide id="39" orient="horz" pos="2820" userDrawn="1">
          <p15:clr>
            <a:srgbClr val="A4A3A4"/>
          </p15:clr>
        </p15:guide>
        <p15:guide id="40" orient="horz" pos="3240" userDrawn="1">
          <p15:clr>
            <a:srgbClr val="A4A3A4"/>
          </p15:clr>
        </p15:guide>
        <p15:guide id="41" pos="2880" userDrawn="1">
          <p15:clr>
            <a:srgbClr val="F26B43"/>
          </p15:clr>
        </p15:guide>
        <p15:guide id="42" orient="horz" pos="1800" userDrawn="1">
          <p15:clr>
            <a:srgbClr val="F26B43"/>
          </p15:clr>
        </p15:guide>
        <p15:guide id="43" orient="horz" pos="3160"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creativecommons.org/licenses/by-nc-nd/3.0/us/" TargetMode="External"/><Relationship Id="rId5" Type="http://schemas.openxmlformats.org/officeDocument/2006/relationships/hyperlink" Target="http://hyperboleandahalf.blogspot.com/" TargetMode="External"/><Relationship Id="rId4" Type="http://schemas.openxmlformats.org/officeDocument/2006/relationships/hyperlink" Target="http://hyperboleandahalf.blogspot.com/2010/06/this-is-why-ill-never-be-adult.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wiktionary.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nc.org/oanc/"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crr.ugent.be/papers/Warriner_et_al_affective_ratings.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crr.ugent.be/archives/100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29.sv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116" y="1333500"/>
            <a:ext cx="4789487" cy="2019300"/>
          </a:xfrm>
          <a:prstGeom prst="rect">
            <a:avLst/>
          </a:prstGeom>
        </p:spPr>
        <p:txBody>
          <a:bodyPr lIns="0" tIns="0" rIns="0" bIns="0" anchor="t" anchorCtr="0">
            <a:normAutofit/>
          </a:bodyPr>
          <a:lstStyle/>
          <a:p>
            <a:r>
              <a:rPr lang="en-US" dirty="0"/>
              <a:t>Arbitrary Albatross: Neutral Names for Vulnerabilities</a:t>
            </a:r>
          </a:p>
        </p:txBody>
      </p:sp>
      <p:sp>
        <p:nvSpPr>
          <p:cNvPr id="4" name="Subtitle 3"/>
          <p:cNvSpPr>
            <a:spLocks noGrp="1"/>
          </p:cNvSpPr>
          <p:nvPr>
            <p:ph type="subTitle" idx="4294967295"/>
          </p:nvPr>
        </p:nvSpPr>
        <p:spPr>
          <a:xfrm>
            <a:off x="392116" y="3505200"/>
            <a:ext cx="4789487" cy="1295400"/>
          </a:xfrm>
          <a:prstGeom prst="rect">
            <a:avLst/>
          </a:prstGeom>
        </p:spPr>
        <p:txBody>
          <a:bodyPr lIns="0" tIns="0" rIns="0" bIns="0"/>
          <a:lstStyle/>
          <a:p>
            <a:r>
              <a:rPr lang="en-US" dirty="0"/>
              <a:t>Art Manion</a:t>
            </a:r>
          </a:p>
          <a:p>
            <a:r>
              <a:rPr lang="en-US" dirty="0"/>
              <a:t>Leigh Metcalf, PhD</a:t>
            </a:r>
          </a:p>
          <a:p>
            <a:r>
              <a:rPr lang="en-US" dirty="0" err="1"/>
              <a:t>Flocon</a:t>
            </a:r>
            <a:r>
              <a:rPr lang="en-US"/>
              <a:t> 2019</a:t>
            </a:r>
            <a:endParaRPr lang="en-US" dirty="0"/>
          </a:p>
        </p:txBody>
      </p:sp>
    </p:spTree>
    <p:extLst>
      <p:ext uri="{BB962C8B-B14F-4D97-AF65-F5344CB8AC3E}">
        <p14:creationId xmlns:p14="http://schemas.microsoft.com/office/powerpoint/2010/main" val="400889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6CCAC6-CE2D-8840-86D0-8E782E8F2E71}"/>
              </a:ext>
            </a:extLst>
          </p:cNvPr>
          <p:cNvSpPr>
            <a:spLocks noGrp="1"/>
          </p:cNvSpPr>
          <p:nvPr>
            <p:ph type="title"/>
          </p:nvPr>
        </p:nvSpPr>
        <p:spPr/>
        <p:txBody>
          <a:bodyPr/>
          <a:lstStyle/>
          <a:p>
            <a:r>
              <a:rPr lang="en-US" dirty="0"/>
              <a:t>Naming Vulnerabilities</a:t>
            </a:r>
          </a:p>
        </p:txBody>
      </p:sp>
      <p:sp>
        <p:nvSpPr>
          <p:cNvPr id="3" name="Content Placeholder 2">
            <a:extLst>
              <a:ext uri="{FF2B5EF4-FFF2-40B4-BE49-F238E27FC236}">
                <a16:creationId xmlns:a16="http://schemas.microsoft.com/office/drawing/2014/main" xmlns="" id="{225DB25C-17D5-4148-8396-9765E43BB1FD}"/>
              </a:ext>
            </a:extLst>
          </p:cNvPr>
          <p:cNvSpPr>
            <a:spLocks noGrp="1"/>
          </p:cNvSpPr>
          <p:nvPr>
            <p:ph sz="half" idx="2"/>
          </p:nvPr>
        </p:nvSpPr>
        <p:spPr>
          <a:xfrm>
            <a:off x="381000" y="1079499"/>
            <a:ext cx="8340967" cy="3937001"/>
          </a:xfrm>
        </p:spPr>
        <p:txBody>
          <a:bodyPr>
            <a:normAutofit fontScale="85000" lnSpcReduction="20000"/>
          </a:bodyPr>
          <a:lstStyle/>
          <a:p>
            <a:r>
              <a:rPr lang="en-US" dirty="0"/>
              <a:t>All? Some? By what dimension?</a:t>
            </a:r>
          </a:p>
          <a:p>
            <a:pPr lvl="1"/>
            <a:r>
              <a:rPr lang="en-US" dirty="0"/>
              <a:t>“Severity”</a:t>
            </a:r>
          </a:p>
          <a:p>
            <a:pPr lvl="2"/>
            <a:r>
              <a:rPr lang="en-US" dirty="0"/>
              <a:t>I hope you weren’t expecting us</a:t>
            </a:r>
            <a:br>
              <a:rPr lang="en-US" dirty="0"/>
            </a:br>
            <a:r>
              <a:rPr lang="en-US" dirty="0"/>
              <a:t>to recommend CVSS</a:t>
            </a:r>
          </a:p>
          <a:p>
            <a:pPr lvl="2"/>
            <a:r>
              <a:rPr lang="en-US" dirty="0"/>
              <a:t>Threat,</a:t>
            </a:r>
            <a:r>
              <a:rPr lang="en-US" baseline="0" dirty="0"/>
              <a:t> l</a:t>
            </a:r>
            <a:r>
              <a:rPr lang="en-US" dirty="0"/>
              <a:t>ikelihood of exploitability</a:t>
            </a:r>
          </a:p>
          <a:p>
            <a:pPr lvl="1"/>
            <a:r>
              <a:rPr lang="en-US" dirty="0"/>
              <a:t>Attention</a:t>
            </a:r>
          </a:p>
          <a:p>
            <a:pPr lvl="2"/>
            <a:r>
              <a:rPr lang="en-US" dirty="0"/>
              <a:t>Number of references in NVD</a:t>
            </a:r>
          </a:p>
          <a:p>
            <a:r>
              <a:rPr lang="en-US" dirty="0"/>
              <a:t>Neutrally</a:t>
            </a:r>
          </a:p>
          <a:p>
            <a:pPr lvl="1"/>
            <a:r>
              <a:rPr lang="en-US" dirty="0"/>
              <a:t>Recognizable words, names, but</a:t>
            </a:r>
            <a:br>
              <a:rPr lang="en-US" dirty="0"/>
            </a:br>
            <a:r>
              <a:rPr lang="en-US" dirty="0"/>
              <a:t>no special meaning</a:t>
            </a:r>
          </a:p>
          <a:p>
            <a:r>
              <a:rPr lang="en-US" dirty="0"/>
              <a:t>Or not neutrally?</a:t>
            </a:r>
          </a:p>
          <a:p>
            <a:pPr lvl="1"/>
            <a:r>
              <a:rPr lang="en-US" dirty="0"/>
              <a:t>Associate meaning, or at least connotation with some dimension of the vulnerability</a:t>
            </a:r>
          </a:p>
          <a:p>
            <a:pPr lvl="2"/>
            <a:r>
              <a:rPr lang="en-US" dirty="0"/>
              <a:t>Severity, threat, attention, similarity</a:t>
            </a:r>
          </a:p>
        </p:txBody>
      </p:sp>
      <p:pic>
        <p:nvPicPr>
          <p:cNvPr id="8" name="Content Placeholder 5">
            <a:extLst>
              <a:ext uri="{FF2B5EF4-FFF2-40B4-BE49-F238E27FC236}">
                <a16:creationId xmlns:a16="http://schemas.microsoft.com/office/drawing/2014/main" xmlns="" id="{89F6BD64-BAC3-C042-A7C1-36A33B734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878" y="416862"/>
            <a:ext cx="4059536" cy="3044650"/>
          </a:xfrm>
          <a:prstGeom prst="rect">
            <a:avLst/>
          </a:prstGeom>
          <a:noFill/>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xmlns="" id="{FD1500BD-1582-4A4F-A285-23E1E6299A2B}"/>
              </a:ext>
            </a:extLst>
          </p:cNvPr>
          <p:cNvSpPr txBox="1"/>
          <p:nvPr/>
        </p:nvSpPr>
        <p:spPr>
          <a:xfrm>
            <a:off x="4692677" y="3555485"/>
            <a:ext cx="4045670" cy="307777"/>
          </a:xfrm>
          <a:prstGeom prst="rect">
            <a:avLst/>
          </a:prstGeom>
          <a:noFill/>
        </p:spPr>
        <p:txBody>
          <a:bodyPr wrap="square" lIns="0" tIns="0" rIns="0" bIns="0" rtlCol="0">
            <a:spAutoFit/>
          </a:bodyPr>
          <a:lstStyle/>
          <a:p>
            <a:r>
              <a:rPr lang="en-US" sz="1000" dirty="0">
                <a:latin typeface="Arial" panose="020B0604020202020204" pitchFamily="34" charset="0"/>
                <a:cs typeface="Arial" panose="020B0604020202020204" pitchFamily="34" charset="0"/>
              </a:rPr>
              <a:t>Derived from “</a:t>
            </a:r>
            <a:r>
              <a:rPr lang="en-US" sz="1000" dirty="0">
                <a:latin typeface="Arial" panose="020B0604020202020204" pitchFamily="34" charset="0"/>
                <a:cs typeface="Arial" panose="020B0604020202020204" pitchFamily="34" charset="0"/>
                <a:hlinkClick r:id="rId4"/>
              </a:rPr>
              <a:t>This is Why I'll Never be an Adult</a:t>
            </a:r>
            <a:r>
              <a:rPr lang="en-US" sz="1000" dirty="0">
                <a:latin typeface="Arial" panose="020B0604020202020204" pitchFamily="34" charset="0"/>
                <a:cs typeface="Arial" panose="020B0604020202020204" pitchFamily="34" charset="0"/>
              </a:rPr>
              <a:t>” by </a:t>
            </a:r>
            <a:r>
              <a:rPr lang="en-US" sz="1000" dirty="0">
                <a:latin typeface="Arial" panose="020B0604020202020204" pitchFamily="34" charset="0"/>
                <a:cs typeface="Arial" panose="020B0604020202020204" pitchFamily="34" charset="0"/>
                <a:hlinkClick r:id="rId5"/>
              </a:rPr>
              <a:t>Allie </a:t>
            </a:r>
            <a:r>
              <a:rPr lang="en-US" sz="1000" dirty="0" err="1">
                <a:latin typeface="Arial" panose="020B0604020202020204" pitchFamily="34" charset="0"/>
                <a:cs typeface="Arial" panose="020B0604020202020204" pitchFamily="34" charset="0"/>
                <a:hlinkClick r:id="rId5"/>
              </a:rPr>
              <a:t>Brosh</a:t>
            </a:r>
            <a:r>
              <a:rPr lang="en-US" sz="1000" dirty="0">
                <a:latin typeface="Arial" panose="020B0604020202020204" pitchFamily="34" charset="0"/>
                <a:cs typeface="Arial" panose="020B0604020202020204" pitchFamily="34" charset="0"/>
              </a:rPr>
              <a:t> under </a:t>
            </a:r>
            <a:r>
              <a:rPr lang="en-US" sz="1000" dirty="0">
                <a:latin typeface="Arial" panose="020B0604020202020204" pitchFamily="34" charset="0"/>
                <a:cs typeface="Arial" panose="020B0604020202020204" pitchFamily="34" charset="0"/>
                <a:hlinkClick r:id="rId6"/>
              </a:rPr>
              <a:t>CC BY-NC-ND 3.0 US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5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8F815-0319-C047-A259-E9EDED584901}"/>
              </a:ext>
            </a:extLst>
          </p:cNvPr>
          <p:cNvSpPr>
            <a:spLocks noGrp="1"/>
          </p:cNvSpPr>
          <p:nvPr>
            <p:ph type="title"/>
          </p:nvPr>
        </p:nvSpPr>
        <p:spPr/>
        <p:txBody>
          <a:bodyPr/>
          <a:lstStyle/>
          <a:p>
            <a:r>
              <a:rPr lang="en-US" dirty="0"/>
              <a:t>Words and Names</a:t>
            </a:r>
          </a:p>
        </p:txBody>
      </p:sp>
      <p:sp>
        <p:nvSpPr>
          <p:cNvPr id="3" name="Content Placeholder 2">
            <a:extLst>
              <a:ext uri="{FF2B5EF4-FFF2-40B4-BE49-F238E27FC236}">
                <a16:creationId xmlns:a16="http://schemas.microsoft.com/office/drawing/2014/main" xmlns="" id="{E4A8150B-1D29-D449-A12E-381A4AA903B0}"/>
              </a:ext>
            </a:extLst>
          </p:cNvPr>
          <p:cNvSpPr>
            <a:spLocks noGrp="1"/>
          </p:cNvSpPr>
          <p:nvPr>
            <p:ph idx="1"/>
          </p:nvPr>
        </p:nvSpPr>
        <p:spPr>
          <a:xfrm>
            <a:off x="381001" y="1079500"/>
            <a:ext cx="4267200" cy="3937000"/>
          </a:xfrm>
        </p:spPr>
        <p:txBody>
          <a:bodyPr>
            <a:normAutofit fontScale="77500" lnSpcReduction="20000"/>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Language</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English</a:t>
            </a:r>
            <a:r>
              <a:rPr lang="en-US" sz="2200" kern="1200" baseline="0" dirty="0">
                <a:solidFill>
                  <a:schemeClr val="tx1"/>
                </a:solidFill>
                <a:effectLst/>
                <a:latin typeface="Arial" panose="020B0604020202020204" pitchFamily="34" charset="0"/>
                <a:ea typeface="+mn-ea"/>
                <a:cs typeface="Arial" panose="020B0604020202020204" pitchFamily="34" charset="0"/>
              </a:rPr>
              <a:t>, more ASCII imperialism</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De-facto global technical language</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Could chose</a:t>
            </a:r>
            <a:r>
              <a:rPr lang="en-US" sz="2200" kern="1200" baseline="0" dirty="0">
                <a:solidFill>
                  <a:schemeClr val="tx1"/>
                </a:solidFill>
                <a:effectLst/>
                <a:latin typeface="Arial" panose="020B0604020202020204" pitchFamily="34" charset="0"/>
                <a:ea typeface="+mn-ea"/>
                <a:cs typeface="Arial" panose="020B0604020202020204" pitchFamily="34" charset="0"/>
              </a:rPr>
              <a:t> another language</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Grammar</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${adjective} ${noun}?</a:t>
            </a:r>
          </a:p>
          <a:p>
            <a:pPr marL="628650" marR="0" lvl="2" indent="-169863"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lang="en-US" sz="2000" kern="1200" dirty="0">
                <a:solidFill>
                  <a:schemeClr val="tx1"/>
                </a:solidFill>
                <a:effectLst/>
                <a:latin typeface="Arial" panose="020B0604020202020204" pitchFamily="34" charset="0"/>
                <a:ea typeface="+mn-ea"/>
                <a:cs typeface="Arial" panose="020B0604020202020204" pitchFamily="34" charset="0"/>
              </a:rPr>
              <a:t>Order</a:t>
            </a:r>
            <a:r>
              <a:rPr lang="en-US" sz="2000" kern="1200" baseline="0" dirty="0">
                <a:solidFill>
                  <a:schemeClr val="tx1"/>
                </a:solidFill>
                <a:effectLst/>
                <a:latin typeface="Arial" panose="020B0604020202020204" pitchFamily="34" charset="0"/>
                <a:ea typeface="+mn-ea"/>
                <a:cs typeface="Arial" panose="020B0604020202020204" pitchFamily="34" charset="0"/>
              </a:rPr>
              <a:t> EN: </a:t>
            </a:r>
            <a:r>
              <a:rPr lang="en-US" sz="2000" kern="1200" dirty="0">
                <a:solidFill>
                  <a:schemeClr val="tx1"/>
                </a:solidFill>
                <a:effectLst/>
                <a:latin typeface="Arial" panose="020B0604020202020204" pitchFamily="34" charset="0"/>
                <a:ea typeface="+mn-ea"/>
                <a:cs typeface="Arial" panose="020B0604020202020204" pitchFamily="34" charset="0"/>
              </a:rPr>
              <a:t>red dog</a:t>
            </a:r>
            <a:r>
              <a:rPr lang="en-US" sz="2000" kern="1200" baseline="0" dirty="0">
                <a:solidFill>
                  <a:schemeClr val="tx1"/>
                </a:solidFill>
                <a:effectLst/>
                <a:latin typeface="Arial" panose="020B0604020202020204" pitchFamily="34" charset="0"/>
                <a:ea typeface="+mn-ea"/>
                <a:cs typeface="Arial" panose="020B0604020202020204" pitchFamily="34" charset="0"/>
              </a:rPr>
              <a:t> FR: </a:t>
            </a:r>
            <a:r>
              <a:rPr lang="en-US" sz="2000" kern="1200" dirty="0" err="1">
                <a:solidFill>
                  <a:schemeClr val="tx1"/>
                </a:solidFill>
                <a:effectLst/>
                <a:latin typeface="Arial" panose="020B0604020202020204" pitchFamily="34" charset="0"/>
                <a:ea typeface="+mn-ea"/>
                <a:cs typeface="Arial" panose="020B0604020202020204" pitchFamily="34" charset="0"/>
              </a:rPr>
              <a:t>chien</a:t>
            </a:r>
            <a:r>
              <a:rPr lang="en-US" sz="2000" kern="1200" dirty="0">
                <a:solidFill>
                  <a:schemeClr val="tx1"/>
                </a:solidFill>
                <a:effectLst/>
                <a:latin typeface="Arial" panose="020B0604020202020204" pitchFamily="34" charset="0"/>
                <a:ea typeface="+mn-ea"/>
                <a:cs typeface="Arial" panose="020B0604020202020204" pitchFamily="34" charset="0"/>
              </a:rPr>
              <a:t> rouge</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${noun}</a:t>
            </a:r>
            <a:r>
              <a:rPr lang="en-US" dirty="0"/>
              <a:t> </a:t>
            </a:r>
            <a:r>
              <a:rPr lang="en-US" sz="2200" kern="1200" dirty="0">
                <a:solidFill>
                  <a:schemeClr val="tx1"/>
                </a:solidFill>
                <a:effectLst/>
                <a:latin typeface="Arial" panose="020B0604020202020204" pitchFamily="34" charset="0"/>
                <a:ea typeface="+mn-ea"/>
                <a:cs typeface="Arial" panose="020B0604020202020204" pitchFamily="34" charset="0"/>
              </a:rPr>
              <a:t>${noun}</a:t>
            </a:r>
            <a:r>
              <a:rPr lang="en-US" dirty="0"/>
              <a:t>…</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Scale</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How many names do we need?</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Partition? By year, like CVE IDs?</a:t>
            </a: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Deterministic</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Catalog number (CVE ID) </a:t>
            </a:r>
            <a:r>
              <a:rPr lang="en-US" sz="2200" kern="1200" dirty="0">
                <a:solidFill>
                  <a:schemeClr val="tx1"/>
                </a:solidFill>
                <a:effectLst/>
                <a:latin typeface="Arial" panose="020B0604020202020204" pitchFamily="34" charset="0"/>
                <a:ea typeface="+mn-ea"/>
                <a:cs typeface="Arial" panose="020B0604020202020204" pitchFamily="34" charset="0"/>
                <a:sym typeface="Wingdings" pitchFamily="2" charset="2"/>
              </a:rPr>
              <a:t></a:t>
            </a:r>
            <a:r>
              <a:rPr lang="en-US" sz="2200" kern="1200" dirty="0">
                <a:solidFill>
                  <a:schemeClr val="tx1"/>
                </a:solidFill>
                <a:effectLst/>
                <a:latin typeface="Arial" panose="020B0604020202020204" pitchFamily="34" charset="0"/>
                <a:ea typeface="+mn-ea"/>
                <a:cs typeface="Arial" panose="020B0604020202020204" pitchFamily="34" charset="0"/>
              </a:rPr>
              <a:t> Name</a:t>
            </a:r>
            <a:endParaRPr lang="en-US" dirty="0">
              <a:effectLst/>
            </a:endParaRPr>
          </a:p>
        </p:txBody>
      </p:sp>
      <p:sp>
        <p:nvSpPr>
          <p:cNvPr id="4" name="Text Placeholder 3">
            <a:extLst>
              <a:ext uri="{FF2B5EF4-FFF2-40B4-BE49-F238E27FC236}">
                <a16:creationId xmlns:a16="http://schemas.microsoft.com/office/drawing/2014/main" xmlns="" id="{BD009463-540F-5046-AB88-A940A0749BF7}"/>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xmlns="" id="{A0D6A922-62EA-3443-A0AA-A3A6F23F8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004" y="167574"/>
            <a:ext cx="3320256" cy="4476750"/>
          </a:xfrm>
          <a:prstGeom prst="rect">
            <a:avLst/>
          </a:prstGeom>
        </p:spPr>
      </p:pic>
    </p:spTree>
    <p:extLst>
      <p:ext uri="{BB962C8B-B14F-4D97-AF65-F5344CB8AC3E}">
        <p14:creationId xmlns:p14="http://schemas.microsoft.com/office/powerpoint/2010/main" val="305496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67DD3A-9C48-4D4E-85BA-1149C2A76ECA}"/>
              </a:ext>
            </a:extLst>
          </p:cNvPr>
          <p:cNvSpPr>
            <a:spLocks noGrp="1"/>
          </p:cNvSpPr>
          <p:nvPr>
            <p:ph type="title"/>
          </p:nvPr>
        </p:nvSpPr>
        <p:spPr/>
        <p:txBody>
          <a:bodyPr/>
          <a:lstStyle/>
          <a:p>
            <a:pPr lvl="0"/>
            <a:r>
              <a:rPr lang="en-US" dirty="0"/>
              <a:t>Meaning and Connotation</a:t>
            </a:r>
          </a:p>
        </p:txBody>
      </p:sp>
      <p:sp>
        <p:nvSpPr>
          <p:cNvPr id="3" name="Content Placeholder 2">
            <a:extLst>
              <a:ext uri="{FF2B5EF4-FFF2-40B4-BE49-F238E27FC236}">
                <a16:creationId xmlns:a16="http://schemas.microsoft.com/office/drawing/2014/main" xmlns="" id="{F998863B-88AC-C349-ACBE-EEAC5AA4642E}"/>
              </a:ext>
            </a:extLst>
          </p:cNvPr>
          <p:cNvSpPr>
            <a:spLocks noGrp="1"/>
          </p:cNvSpPr>
          <p:nvPr>
            <p:ph idx="1"/>
          </p:nvPr>
        </p:nvSpPr>
        <p:spPr/>
        <p:txBody>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Numbers (and other characters) are symbols</a:t>
            </a: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Words</a:t>
            </a:r>
            <a:r>
              <a:rPr lang="en-US" sz="2200" kern="1200" baseline="0" dirty="0">
                <a:solidFill>
                  <a:schemeClr val="tx1"/>
                </a:solidFill>
                <a:effectLst/>
                <a:latin typeface="Arial" panose="020B0604020202020204" pitchFamily="34" charset="0"/>
                <a:ea typeface="+mn-ea"/>
                <a:cs typeface="Arial" panose="020B0604020202020204" pitchFamily="34" charset="0"/>
              </a:rPr>
              <a:t> have meaning, connotation</a:t>
            </a:r>
            <a:endParaRPr lang="en-US" dirty="0">
              <a:effectLst/>
            </a:endParaRPr>
          </a:p>
          <a:p>
            <a:pPr lvl="1"/>
            <a:r>
              <a:rPr lang="en-US" dirty="0"/>
              <a:t>Fluency – common expression</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Salience – evocative, taboo/non-taboo</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Rhyme,</a:t>
            </a:r>
            <a:r>
              <a:rPr lang="en-US" sz="2200" kern="1200" baseline="0" dirty="0">
                <a:solidFill>
                  <a:schemeClr val="tx1"/>
                </a:solidFill>
                <a:effectLst/>
                <a:latin typeface="Arial" panose="020B0604020202020204" pitchFamily="34" charset="0"/>
                <a:ea typeface="+mn-ea"/>
                <a:cs typeface="Arial" panose="020B0604020202020204" pitchFamily="34" charset="0"/>
              </a:rPr>
              <a:t> </a:t>
            </a:r>
            <a:r>
              <a:rPr lang="en-US" sz="2200" kern="1200" dirty="0">
                <a:solidFill>
                  <a:schemeClr val="tx1"/>
                </a:solidFill>
                <a:effectLst/>
                <a:latin typeface="Arial" panose="020B0604020202020204" pitchFamily="34" charset="0"/>
                <a:ea typeface="+mn-ea"/>
                <a:cs typeface="Arial" panose="020B0604020202020204" pitchFamily="34" charset="0"/>
              </a:rPr>
              <a:t>alliteration</a:t>
            </a:r>
            <a:endParaRPr lang="en-US" dirty="0">
              <a:effectLst/>
            </a:endParaRPr>
          </a:p>
          <a:p>
            <a:pPr lvl="1"/>
            <a:r>
              <a:rPr lang="en-US" dirty="0"/>
              <a:t>Pop-out – creative swearing</a:t>
            </a:r>
            <a:endParaRPr lang="en-US" sz="2200" kern="1200" dirty="0">
              <a:solidFill>
                <a:schemeClr val="tx1"/>
              </a:solidFill>
              <a:effectLst/>
              <a:latin typeface="Arial" panose="020B0604020202020204" pitchFamily="34" charset="0"/>
              <a:ea typeface="+mn-ea"/>
              <a:cs typeface="Arial" panose="020B0604020202020204" pitchFamily="34" charset="0"/>
            </a:endParaRPr>
          </a:p>
          <a:p>
            <a:pPr lvl="1"/>
            <a:r>
              <a:rPr lang="en-US" sz="2200" kern="1200" dirty="0">
                <a:solidFill>
                  <a:schemeClr val="tx1"/>
                </a:solidFill>
                <a:effectLst/>
                <a:latin typeface="Arial" panose="020B0604020202020204" pitchFamily="34" charset="0"/>
                <a:ea typeface="+mn-ea"/>
                <a:cs typeface="Arial" panose="020B0604020202020204" pitchFamily="34" charset="0"/>
              </a:rPr>
              <a:t>Paired learning </a:t>
            </a:r>
            <a:r>
              <a:rPr lang="en-US" dirty="0"/>
              <a:t>–</a:t>
            </a:r>
            <a:r>
              <a:rPr lang="en-US" sz="2200" kern="1200" dirty="0">
                <a:solidFill>
                  <a:schemeClr val="tx1"/>
                </a:solidFill>
                <a:effectLst/>
                <a:latin typeface="Arial" panose="020B0604020202020204" pitchFamily="34" charset="0"/>
                <a:ea typeface="+mn-ea"/>
                <a:cs typeface="Arial" panose="020B0604020202020204" pitchFamily="34" charset="0"/>
              </a:rPr>
              <a:t> similar words or opposites</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Emotional dictionary</a:t>
            </a:r>
            <a:endParaRPr lang="en-US" dirty="0">
              <a:effectLst/>
            </a:endParaRPr>
          </a:p>
        </p:txBody>
      </p:sp>
      <p:sp>
        <p:nvSpPr>
          <p:cNvPr id="4" name="Text Placeholder 3">
            <a:extLst>
              <a:ext uri="{FF2B5EF4-FFF2-40B4-BE49-F238E27FC236}">
                <a16:creationId xmlns:a16="http://schemas.microsoft.com/office/drawing/2014/main" xmlns="" id="{034592F6-80E6-3440-830B-990FA6B852C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1619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CC1703-8C05-1D4E-9BF2-947D224AEE49}"/>
              </a:ext>
            </a:extLst>
          </p:cNvPr>
          <p:cNvSpPr>
            <a:spLocks noGrp="1"/>
          </p:cNvSpPr>
          <p:nvPr>
            <p:ph type="title"/>
          </p:nvPr>
        </p:nvSpPr>
        <p:spPr/>
        <p:txBody>
          <a:bodyPr/>
          <a:lstStyle/>
          <a:p>
            <a:pPr lvl="0"/>
            <a:r>
              <a:rPr lang="en-US" dirty="0"/>
              <a:t>Words and Names</a:t>
            </a:r>
          </a:p>
        </p:txBody>
      </p:sp>
      <p:sp>
        <p:nvSpPr>
          <p:cNvPr id="3" name="Content Placeholder 2">
            <a:extLst>
              <a:ext uri="{FF2B5EF4-FFF2-40B4-BE49-F238E27FC236}">
                <a16:creationId xmlns:a16="http://schemas.microsoft.com/office/drawing/2014/main" xmlns="" id="{3A1A403C-888C-EE4E-A34A-D1ADC56AEE65}"/>
              </a:ext>
            </a:extLst>
          </p:cNvPr>
          <p:cNvSpPr>
            <a:spLocks noGrp="1"/>
          </p:cNvSpPr>
          <p:nvPr>
            <p:ph idx="1"/>
          </p:nvPr>
        </p:nvSpPr>
        <p:spPr/>
        <p:txBody>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Family names</a:t>
            </a:r>
          </a:p>
          <a:p>
            <a:pPr lvl="1" rtl="0" eaLnBrk="1" latinLnBrk="0" hangingPunct="1"/>
            <a:r>
              <a:rPr lang="en-US" dirty="0">
                <a:effectLst/>
              </a:rPr>
              <a:t>Similarity</a:t>
            </a:r>
            <a:r>
              <a:rPr lang="en-US" baseline="0" dirty="0">
                <a:effectLst/>
              </a:rPr>
              <a:t>, as in Shellshock or </a:t>
            </a:r>
            <a:r>
              <a:rPr lang="en-US" baseline="0" dirty="0" err="1">
                <a:effectLst/>
              </a:rPr>
              <a:t>Spectre</a:t>
            </a:r>
            <a:r>
              <a:rPr lang="en-US" baseline="0" dirty="0">
                <a:effectLst/>
              </a:rPr>
              <a:t> variants</a:t>
            </a:r>
          </a:p>
          <a:p>
            <a:pPr lvl="2" rtl="0" eaLnBrk="1" latinLnBrk="0" hangingPunct="1"/>
            <a:r>
              <a:rPr lang="en-US" baseline="0" dirty="0">
                <a:effectLst/>
              </a:rPr>
              <a:t>Multiple CVE IDs for a groups</a:t>
            </a:r>
          </a:p>
          <a:p>
            <a:pPr lvl="1" rtl="0" eaLnBrk="1" latinLnBrk="0" hangingPunct="1"/>
            <a:r>
              <a:rPr lang="en-US" baseline="0" dirty="0">
                <a:effectLst/>
              </a:rPr>
              <a:t>Requires prior knowledge of the similarity</a:t>
            </a:r>
          </a:p>
          <a:p>
            <a:pPr marL="628650" marR="0" lvl="2" indent="-1714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lang="en-US" sz="2000" kern="1200" dirty="0">
                <a:solidFill>
                  <a:schemeClr val="tx1"/>
                </a:solidFill>
                <a:effectLst/>
                <a:latin typeface="Arial" panose="020B0604020202020204" pitchFamily="34" charset="0"/>
                <a:ea typeface="+mn-ea"/>
                <a:cs typeface="Arial" panose="020B0604020202020204" pitchFamily="34" charset="0"/>
              </a:rPr>
              <a:t>Which may require human effort, possibly some NLP magic like locality-sensitive hashing</a:t>
            </a:r>
            <a:endParaRPr lang="en-US" baseline="0" dirty="0">
              <a:effectLst/>
            </a:endParaRPr>
          </a:p>
          <a:p>
            <a:pPr lvl="1" rtl="0" eaLnBrk="1" latinLnBrk="0" hangingPunct="1"/>
            <a:r>
              <a:rPr lang="en-US" dirty="0"/>
              <a:t>Conversely, unless similarity or relationship is intentional, repeated words do not imply relationship</a:t>
            </a:r>
            <a:endParaRPr lang="en-US" dirty="0">
              <a:effectLst/>
            </a:endParaRPr>
          </a:p>
        </p:txBody>
      </p:sp>
      <p:sp>
        <p:nvSpPr>
          <p:cNvPr id="4" name="Text Placeholder 3">
            <a:extLst>
              <a:ext uri="{FF2B5EF4-FFF2-40B4-BE49-F238E27FC236}">
                <a16:creationId xmlns:a16="http://schemas.microsoft.com/office/drawing/2014/main" xmlns="" id="{DAA2A217-1CAC-B541-8A20-A65D752DD42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5696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12DE94-ECAB-6B43-829D-17901A973DB3}"/>
              </a:ext>
            </a:extLst>
          </p:cNvPr>
          <p:cNvSpPr>
            <a:spLocks noGrp="1"/>
          </p:cNvSpPr>
          <p:nvPr>
            <p:ph type="title"/>
          </p:nvPr>
        </p:nvSpPr>
        <p:spPr/>
        <p:txBody>
          <a:bodyPr/>
          <a:lstStyle/>
          <a:p>
            <a:r>
              <a:rPr lang="en-US" dirty="0"/>
              <a:t>Math and (more)</a:t>
            </a:r>
            <a:r>
              <a:rPr lang="en-US" baseline="0" dirty="0"/>
              <a:t> Science</a:t>
            </a:r>
            <a:endParaRPr lang="en-US" dirty="0"/>
          </a:p>
        </p:txBody>
      </p:sp>
      <p:sp>
        <p:nvSpPr>
          <p:cNvPr id="3" name="Content Placeholder 2">
            <a:extLst>
              <a:ext uri="{FF2B5EF4-FFF2-40B4-BE49-F238E27FC236}">
                <a16:creationId xmlns:a16="http://schemas.microsoft.com/office/drawing/2014/main" xmlns="" id="{48DAEE70-CEE3-724F-88EE-CF70045777E7}"/>
              </a:ext>
            </a:extLst>
          </p:cNvPr>
          <p:cNvSpPr>
            <a:spLocks noGrp="1"/>
          </p:cNvSpPr>
          <p:nvPr>
            <p:ph sz="half" idx="2"/>
          </p:nvPr>
        </p:nvSpPr>
        <p:spPr/>
        <p:txBody>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What does</a:t>
            </a:r>
            <a:r>
              <a:rPr lang="en-US" sz="2200" kern="1200" baseline="0" dirty="0">
                <a:solidFill>
                  <a:schemeClr val="tx1"/>
                </a:solidFill>
                <a:effectLst/>
                <a:latin typeface="Arial" panose="020B0604020202020204" pitchFamily="34" charset="0"/>
                <a:ea typeface="+mn-ea"/>
                <a:cs typeface="Arial" panose="020B0604020202020204" pitchFamily="34" charset="0"/>
              </a:rPr>
              <a:t> a solution look like?</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Words</a:t>
            </a:r>
          </a:p>
          <a:p>
            <a:pPr lvl="2" rtl="0" eaLnBrk="1" latinLnBrk="0" hangingPunct="1"/>
            <a:r>
              <a:rPr lang="en-US" dirty="0">
                <a:effectLst/>
              </a:rPr>
              <a:t>Enough words and combinations</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Method</a:t>
            </a:r>
            <a:r>
              <a:rPr lang="en-US" sz="2200" kern="1200" baseline="0" dirty="0">
                <a:solidFill>
                  <a:schemeClr val="tx1"/>
                </a:solidFill>
                <a:effectLst/>
                <a:latin typeface="Arial" panose="020B0604020202020204" pitchFamily="34" charset="0"/>
                <a:ea typeface="+mn-ea"/>
                <a:cs typeface="Arial" panose="020B0604020202020204" pitchFamily="34" charset="0"/>
              </a:rPr>
              <a:t> to turn catalog numbers into words</a:t>
            </a:r>
          </a:p>
          <a:p>
            <a:pPr lvl="0" rtl="0" eaLnBrk="1" latinLnBrk="0" hangingPunct="1"/>
            <a:r>
              <a:rPr lang="en-US">
                <a:effectLst/>
              </a:rPr>
              <a:t>“</a:t>
            </a:r>
            <a:r>
              <a:rPr lang="en-US" dirty="0">
                <a:effectLst/>
              </a:rPr>
              <a:t>Leigh</a:t>
            </a:r>
            <a:r>
              <a:rPr lang="en-US" baseline="0" dirty="0">
                <a:effectLst/>
              </a:rPr>
              <a:t> co-authored this book, so I’ll ask her to work on it.</a:t>
            </a:r>
            <a:r>
              <a:rPr lang="en-US" dirty="0"/>
              <a:t>”</a:t>
            </a:r>
          </a:p>
        </p:txBody>
      </p:sp>
      <p:pic>
        <p:nvPicPr>
          <p:cNvPr id="8" name="Content Placeholder 7">
            <a:extLst>
              <a:ext uri="{FF2B5EF4-FFF2-40B4-BE49-F238E27FC236}">
                <a16:creationId xmlns:a16="http://schemas.microsoft.com/office/drawing/2014/main" xmlns="" id="{1ABB2B6C-7FEF-4F4F-BAC6-7ADC33EC734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30266" y="954740"/>
            <a:ext cx="3210422" cy="3718860"/>
          </a:xfrm>
        </p:spPr>
      </p:pic>
    </p:spTree>
    <p:extLst>
      <p:ext uri="{BB962C8B-B14F-4D97-AF65-F5344CB8AC3E}">
        <p14:creationId xmlns:p14="http://schemas.microsoft.com/office/powerpoint/2010/main" val="87593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0FE4AC2-CB44-644E-8C1D-5F8AD77FD743}"/>
              </a:ext>
            </a:extLst>
          </p:cNvPr>
          <p:cNvSpPr>
            <a:spLocks noGrp="1"/>
          </p:cNvSpPr>
          <p:nvPr>
            <p:ph type="title"/>
          </p:nvPr>
        </p:nvSpPr>
        <p:spPr/>
        <p:txBody>
          <a:bodyPr/>
          <a:lstStyle/>
          <a:p>
            <a:r>
              <a:rPr lang="en-US" dirty="0"/>
              <a:t>Word</a:t>
            </a:r>
            <a:r>
              <a:rPr lang="en-US" baseline="0" dirty="0"/>
              <a:t> List One</a:t>
            </a:r>
            <a:endParaRPr lang="en-US" dirty="0"/>
          </a:p>
        </p:txBody>
      </p:sp>
      <p:sp>
        <p:nvSpPr>
          <p:cNvPr id="2" name="Content Placeholder 1">
            <a:extLst>
              <a:ext uri="{FF2B5EF4-FFF2-40B4-BE49-F238E27FC236}">
                <a16:creationId xmlns:a16="http://schemas.microsoft.com/office/drawing/2014/main" xmlns="" id="{FC4B0F91-A84D-E949-80FA-14E83B020556}"/>
              </a:ext>
            </a:extLst>
          </p:cNvPr>
          <p:cNvSpPr>
            <a:spLocks noGrp="1"/>
          </p:cNvSpPr>
          <p:nvPr>
            <p:ph idx="1"/>
          </p:nvPr>
        </p:nvSpPr>
        <p:spPr/>
        <p:txBody>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 started by scraping the Wiktionary: </a:t>
            </a:r>
            <a:r>
              <a:rPr lang="en-US" sz="2200" kern="1200" dirty="0">
                <a:solidFill>
                  <a:schemeClr val="tx1"/>
                </a:solidFill>
                <a:effectLst/>
                <a:latin typeface="Arial" panose="020B0604020202020204" pitchFamily="34" charset="0"/>
                <a:ea typeface="+mn-ea"/>
                <a:cs typeface="Arial" panose="020B0604020202020204" pitchFamily="34" charset="0"/>
                <a:hlinkClick r:id="rId3"/>
              </a:rPr>
              <a:t>https://www.wiktionary.org/</a:t>
            </a:r>
            <a:endParaRPr lang="en-US" sz="2200"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 got a lot of words doing this</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518,758 adjectives</a:t>
            </a:r>
          </a:p>
          <a:p>
            <a:pPr lvl="1" rtl="0" eaLnBrk="1" latinLnBrk="0" hangingPunct="1"/>
            <a:r>
              <a:rPr lang="en-US" sz="2000" kern="1200" dirty="0">
                <a:solidFill>
                  <a:schemeClr val="tx1"/>
                </a:solidFill>
                <a:effectLst/>
                <a:latin typeface="Arial" panose="020B0604020202020204" pitchFamily="34" charset="0"/>
                <a:ea typeface="+mn-ea"/>
                <a:cs typeface="Arial" panose="020B0604020202020204" pitchFamily="34" charset="0"/>
              </a:rPr>
              <a:t>1,047,224 nouns</a:t>
            </a:r>
          </a:p>
          <a:p>
            <a:pPr lvl="1" rtl="0" eaLnBrk="1" latinLnBrk="0" hangingPunct="1"/>
            <a:r>
              <a:rPr lang="en-US" sz="2000" kern="1200" dirty="0">
                <a:solidFill>
                  <a:schemeClr val="tx1"/>
                </a:solidFill>
                <a:effectLst/>
                <a:latin typeface="Arial" panose="020B0604020202020204" pitchFamily="34" charset="0"/>
                <a:ea typeface="+mn-ea"/>
                <a:cs typeface="Arial" panose="020B0604020202020204" pitchFamily="34" charset="0"/>
              </a:rPr>
              <a:t>I can name a LOT of vulnerabilities, 543,255,827,792 to be precise</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Problem?  These are ALL THE WORDS and, well...</a:t>
            </a:r>
          </a:p>
        </p:txBody>
      </p:sp>
      <p:sp>
        <p:nvSpPr>
          <p:cNvPr id="5" name="Text Placeholder 4">
            <a:extLst>
              <a:ext uri="{FF2B5EF4-FFF2-40B4-BE49-F238E27FC236}">
                <a16:creationId xmlns:a16="http://schemas.microsoft.com/office/drawing/2014/main" xmlns="" id="{ED920B74-C0DB-664E-B7FA-7A2971F4BCA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9304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3A8D55D-458C-FD47-AE7F-688FC92FC2A2}"/>
              </a:ext>
            </a:extLst>
          </p:cNvPr>
          <p:cNvSpPr>
            <a:spLocks noGrp="1"/>
          </p:cNvSpPr>
          <p:nvPr>
            <p:ph type="title"/>
          </p:nvPr>
        </p:nvSpPr>
        <p:spPr/>
        <p:txBody>
          <a:bodyPr/>
          <a:lstStyle/>
          <a:p>
            <a:r>
              <a:rPr lang="en-US" dirty="0"/>
              <a:t>Word List One</a:t>
            </a:r>
          </a:p>
        </p:txBody>
      </p:sp>
      <p:sp>
        <p:nvSpPr>
          <p:cNvPr id="8" name="Text Placeholder 7">
            <a:extLst>
              <a:ext uri="{FF2B5EF4-FFF2-40B4-BE49-F238E27FC236}">
                <a16:creationId xmlns:a16="http://schemas.microsoft.com/office/drawing/2014/main" xmlns="" id="{7CB98B6F-358D-B046-8E74-96B0DD3427EC}"/>
              </a:ext>
            </a:extLst>
          </p:cNvPr>
          <p:cNvSpPr>
            <a:spLocks noGrp="1"/>
          </p:cNvSpPr>
          <p:nvPr>
            <p:ph type="body" sz="quarter" idx="10"/>
          </p:nvPr>
        </p:nvSpPr>
        <p:spPr/>
        <p:txBody>
          <a:bodyPr/>
          <a:lstStyle/>
          <a:p>
            <a:endParaRPr lang="en-US"/>
          </a:p>
        </p:txBody>
      </p:sp>
      <p:graphicFrame>
        <p:nvGraphicFramePr>
          <p:cNvPr id="5" name="Content Placeholder 3">
            <a:extLst>
              <a:ext uri="{FF2B5EF4-FFF2-40B4-BE49-F238E27FC236}">
                <a16:creationId xmlns:a16="http://schemas.microsoft.com/office/drawing/2014/main" xmlns="" id="{3A6B59E8-CDF9-7444-88AE-4FEB0C016930}"/>
              </a:ext>
            </a:extLst>
          </p:cNvPr>
          <p:cNvGraphicFramePr>
            <a:graphicFrameLocks/>
          </p:cNvGraphicFramePr>
          <p:nvPr>
            <p:extLst>
              <p:ext uri="{D42A27DB-BD31-4B8C-83A1-F6EECF244321}">
                <p14:modId xmlns:p14="http://schemas.microsoft.com/office/powerpoint/2010/main" val="1993342143"/>
              </p:ext>
            </p:extLst>
          </p:nvPr>
        </p:nvGraphicFramePr>
        <p:xfrm>
          <a:off x="2274795" y="1533898"/>
          <a:ext cx="4639234" cy="2583703"/>
        </p:xfrm>
        <a:graphic>
          <a:graphicData uri="http://schemas.openxmlformats.org/drawingml/2006/table">
            <a:tbl>
              <a:tblPr firstRow="1" bandRow="1">
                <a:tableStyleId>{5C22544A-7EE6-4342-B048-85BDC9FD1C3A}</a:tableStyleId>
              </a:tblPr>
              <a:tblGrid>
                <a:gridCol w="2058735">
                  <a:extLst>
                    <a:ext uri="{9D8B030D-6E8A-4147-A177-3AD203B41FA5}">
                      <a16:colId xmlns:a16="http://schemas.microsoft.com/office/drawing/2014/main" xmlns="" val="1638181489"/>
                    </a:ext>
                  </a:extLst>
                </a:gridCol>
                <a:gridCol w="2580499">
                  <a:extLst>
                    <a:ext uri="{9D8B030D-6E8A-4147-A177-3AD203B41FA5}">
                      <a16:colId xmlns:a16="http://schemas.microsoft.com/office/drawing/2014/main" xmlns="" val="519829995"/>
                    </a:ext>
                  </a:extLst>
                </a:gridCol>
              </a:tblGrid>
              <a:tr h="522468">
                <a:tc>
                  <a:txBody>
                    <a:bodyPr/>
                    <a:lstStyle/>
                    <a:p>
                      <a:pPr algn="ctr"/>
                      <a:r>
                        <a:rPr lang="en-US" sz="2400" dirty="0"/>
                        <a:t>Adjectives</a:t>
                      </a:r>
                    </a:p>
                  </a:txBody>
                  <a:tcPr anchor="ctr"/>
                </a:tc>
                <a:tc>
                  <a:txBody>
                    <a:bodyPr/>
                    <a:lstStyle/>
                    <a:p>
                      <a:pPr algn="ctr"/>
                      <a:r>
                        <a:rPr lang="en-US" sz="2400" dirty="0"/>
                        <a:t>Nouns</a:t>
                      </a:r>
                    </a:p>
                  </a:txBody>
                  <a:tcPr anchor="ctr"/>
                </a:tc>
                <a:extLst>
                  <a:ext uri="{0D108BD9-81ED-4DB2-BD59-A6C34878D82A}">
                    <a16:rowId xmlns:a16="http://schemas.microsoft.com/office/drawing/2014/main" xmlns="" val="951272917"/>
                  </a:ext>
                </a:extLst>
              </a:tr>
              <a:tr h="2061235">
                <a:tc>
                  <a:txBody>
                    <a:bodyPr/>
                    <a:lstStyle/>
                    <a:p>
                      <a:pPr algn="ctr"/>
                      <a:r>
                        <a:rPr lang="en-US" sz="2400" dirty="0"/>
                        <a:t>duodenal</a:t>
                      </a:r>
                    </a:p>
                    <a:p>
                      <a:pPr algn="ctr"/>
                      <a:r>
                        <a:rPr lang="en-US" sz="2400" dirty="0"/>
                        <a:t>urethral</a:t>
                      </a:r>
                    </a:p>
                    <a:p>
                      <a:pPr algn="ctr"/>
                      <a:r>
                        <a:rPr lang="en-US" sz="2400" dirty="0"/>
                        <a:t>executory</a:t>
                      </a:r>
                    </a:p>
                    <a:p>
                      <a:pPr algn="ctr"/>
                      <a:r>
                        <a:rPr lang="en-US" sz="2400" dirty="0" err="1"/>
                        <a:t>impiteous</a:t>
                      </a:r>
                      <a:endParaRPr lang="en-US" sz="2400" dirty="0"/>
                    </a:p>
                    <a:p>
                      <a:pPr algn="ctr"/>
                      <a:r>
                        <a:rPr lang="en-US" sz="2400" dirty="0"/>
                        <a:t>anatomical</a:t>
                      </a:r>
                    </a:p>
                  </a:txBody>
                  <a:tcPr anchor="ctr"/>
                </a:tc>
                <a:tc>
                  <a:txBody>
                    <a:bodyPr/>
                    <a:lstStyle/>
                    <a:p>
                      <a:pPr algn="ctr"/>
                      <a:r>
                        <a:rPr lang="en-US" sz="2400" dirty="0"/>
                        <a:t>maguey</a:t>
                      </a:r>
                    </a:p>
                    <a:p>
                      <a:pPr algn="ctr"/>
                      <a:r>
                        <a:rPr lang="en-US" sz="2400" dirty="0"/>
                        <a:t>flatus</a:t>
                      </a:r>
                    </a:p>
                    <a:p>
                      <a:pPr algn="ctr"/>
                      <a:r>
                        <a:rPr lang="en-US" sz="2400" dirty="0" err="1"/>
                        <a:t>circumjacence</a:t>
                      </a:r>
                      <a:endParaRPr lang="en-US" sz="2400" dirty="0"/>
                    </a:p>
                    <a:p>
                      <a:pPr algn="ctr"/>
                      <a:r>
                        <a:rPr lang="en-US" sz="2400" dirty="0"/>
                        <a:t>steeplechaser</a:t>
                      </a:r>
                    </a:p>
                    <a:p>
                      <a:pPr algn="ctr"/>
                      <a:r>
                        <a:rPr lang="en-US" sz="2400" dirty="0" err="1"/>
                        <a:t>mutinousness</a:t>
                      </a:r>
                      <a:endParaRPr lang="en-US" sz="2400" dirty="0"/>
                    </a:p>
                  </a:txBody>
                  <a:tcPr anchor="ctr"/>
                </a:tc>
                <a:extLst>
                  <a:ext uri="{0D108BD9-81ED-4DB2-BD59-A6C34878D82A}">
                    <a16:rowId xmlns:a16="http://schemas.microsoft.com/office/drawing/2014/main" xmlns="" val="541933726"/>
                  </a:ext>
                </a:extLst>
              </a:tr>
            </a:tbl>
          </a:graphicData>
        </a:graphic>
      </p:graphicFrame>
    </p:spTree>
    <p:extLst>
      <p:ext uri="{BB962C8B-B14F-4D97-AF65-F5344CB8AC3E}">
        <p14:creationId xmlns:p14="http://schemas.microsoft.com/office/powerpoint/2010/main" val="197470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AE81DCF-5E7A-2E4D-8983-502A03D55607}"/>
              </a:ext>
            </a:extLst>
          </p:cNvPr>
          <p:cNvSpPr>
            <a:spLocks noGrp="1"/>
          </p:cNvSpPr>
          <p:nvPr>
            <p:ph type="title"/>
          </p:nvPr>
        </p:nvSpPr>
        <p:spPr/>
        <p:txBody>
          <a:bodyPr/>
          <a:lstStyle/>
          <a:p>
            <a:r>
              <a:rPr lang="en-US" dirty="0"/>
              <a:t>Word</a:t>
            </a:r>
            <a:r>
              <a:rPr lang="en-US" baseline="0" dirty="0"/>
              <a:t> List Two</a:t>
            </a:r>
            <a:endParaRPr lang="en-US" dirty="0"/>
          </a:p>
        </p:txBody>
      </p:sp>
      <p:sp>
        <p:nvSpPr>
          <p:cNvPr id="2" name="Content Placeholder 1">
            <a:extLst>
              <a:ext uri="{FF2B5EF4-FFF2-40B4-BE49-F238E27FC236}">
                <a16:creationId xmlns:a16="http://schemas.microsoft.com/office/drawing/2014/main" xmlns="" id="{8AB049A4-8813-3640-B5FA-473D687DB9C8}"/>
              </a:ext>
            </a:extLst>
          </p:cNvPr>
          <p:cNvSpPr>
            <a:spLocks noGrp="1"/>
          </p:cNvSpPr>
          <p:nvPr>
            <p:ph idx="1"/>
          </p:nvPr>
        </p:nvSpPr>
        <p:spPr/>
        <p:txBody>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Corpus tagged for parts of speech: </a:t>
            </a:r>
            <a:r>
              <a:rPr lang="en-US" sz="2200" kern="1200" dirty="0">
                <a:solidFill>
                  <a:schemeClr val="tx1"/>
                </a:solidFill>
                <a:effectLst/>
                <a:latin typeface="Arial" panose="020B0604020202020204" pitchFamily="34" charset="0"/>
                <a:ea typeface="+mn-ea"/>
                <a:cs typeface="Arial" panose="020B0604020202020204" pitchFamily="34" charset="0"/>
                <a:hlinkClick r:id="rId3"/>
              </a:rPr>
              <a:t>https://www.anc.org/oanc/</a:t>
            </a:r>
            <a:endParaRPr lang="en-US" sz="2200"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Create two lists from all singular adjectives and nouns</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7,468 adjectives and 30,409 nouns, or 227,094,412 possible names</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In testing, I ran across some interesting combinations</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 refuse to name a vulnerability “gelatinous whitehead”</a:t>
            </a:r>
          </a:p>
          <a:p>
            <a:pPr lvl="2" rtl="0" eaLnBrk="1" latinLnBrk="0" hangingPunct="1"/>
            <a:r>
              <a:rPr lang="en-US" sz="2000" kern="1200" dirty="0">
                <a:solidFill>
                  <a:schemeClr val="tx1"/>
                </a:solidFill>
                <a:effectLst/>
                <a:latin typeface="Arial" panose="020B0604020202020204" pitchFamily="34" charset="0"/>
                <a:ea typeface="+mn-ea"/>
                <a:cs typeface="Arial" panose="020B0604020202020204" pitchFamily="34" charset="0"/>
              </a:rPr>
              <a:t>And that was a replacement</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Filter out all terms found in the Urban Dictionary?</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So maybe we need to go to word list three</a:t>
            </a:r>
            <a:endParaRPr lang="en-US" dirty="0">
              <a:effectLst/>
            </a:endParaRPr>
          </a:p>
        </p:txBody>
      </p:sp>
      <p:sp>
        <p:nvSpPr>
          <p:cNvPr id="5" name="Text Placeholder 4">
            <a:extLst>
              <a:ext uri="{FF2B5EF4-FFF2-40B4-BE49-F238E27FC236}">
                <a16:creationId xmlns:a16="http://schemas.microsoft.com/office/drawing/2014/main" xmlns="" id="{904D7AC6-694C-3F40-85E0-14AD5C19B80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573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5C9FC9ED-BE94-9E44-B48D-0A0DD1C359A2}"/>
              </a:ext>
            </a:extLst>
          </p:cNvPr>
          <p:cNvSpPr>
            <a:spLocks noGrp="1"/>
          </p:cNvSpPr>
          <p:nvPr>
            <p:ph type="title"/>
          </p:nvPr>
        </p:nvSpPr>
        <p:spPr/>
        <p:txBody>
          <a:bodyPr/>
          <a:lstStyle/>
          <a:p>
            <a:r>
              <a:rPr lang="en-US" dirty="0"/>
              <a:t>Word List Three</a:t>
            </a:r>
          </a:p>
        </p:txBody>
      </p:sp>
      <p:sp>
        <p:nvSpPr>
          <p:cNvPr id="6" name="Content Placeholder 5">
            <a:extLst>
              <a:ext uri="{FF2B5EF4-FFF2-40B4-BE49-F238E27FC236}">
                <a16:creationId xmlns:a16="http://schemas.microsoft.com/office/drawing/2014/main" xmlns="" id="{9B914885-ABA3-E948-A142-C61AD4D825DF}"/>
              </a:ext>
            </a:extLst>
          </p:cNvPr>
          <p:cNvSpPr>
            <a:spLocks noGrp="1"/>
          </p:cNvSpPr>
          <p:nvPr>
            <p:ph idx="1"/>
          </p:nvPr>
        </p:nvSpPr>
        <p:spPr/>
        <p:txBody>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 found lists of common adjectives and nouns by searching Google.</a:t>
            </a:r>
            <a:endParaRPr lang="en-US" sz="2200"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This gave me 1,347 adjectives and 4,553 nouns</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Which will cover 6,132,891 named vulnerabilities</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On the plus side, nothing too offensive!</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Names such as “apologetic alligator” and “corrupt birdbath” and “tickled allegro”</a:t>
            </a:r>
          </a:p>
        </p:txBody>
      </p:sp>
      <p:sp>
        <p:nvSpPr>
          <p:cNvPr id="7" name="Text Placeholder 6">
            <a:extLst>
              <a:ext uri="{FF2B5EF4-FFF2-40B4-BE49-F238E27FC236}">
                <a16:creationId xmlns:a16="http://schemas.microsoft.com/office/drawing/2014/main" xmlns="" id="{C78F7BC2-BCAD-9D47-B4BF-B147CC8346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4281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37AB0D-DC1E-BB46-A868-BF70841CE94D}"/>
              </a:ext>
            </a:extLst>
          </p:cNvPr>
          <p:cNvSpPr>
            <a:spLocks noGrp="1"/>
          </p:cNvSpPr>
          <p:nvPr>
            <p:ph type="title"/>
          </p:nvPr>
        </p:nvSpPr>
        <p:spPr/>
        <p:txBody>
          <a:bodyPr/>
          <a:lstStyle/>
          <a:p>
            <a:r>
              <a:rPr lang="en-US" dirty="0"/>
              <a:t>Word List Four</a:t>
            </a:r>
          </a:p>
        </p:txBody>
      </p:sp>
      <p:sp>
        <p:nvSpPr>
          <p:cNvPr id="3" name="Content Placeholder 2">
            <a:extLst>
              <a:ext uri="{FF2B5EF4-FFF2-40B4-BE49-F238E27FC236}">
                <a16:creationId xmlns:a16="http://schemas.microsoft.com/office/drawing/2014/main" xmlns="" id="{04174BE9-B86E-614D-A2E1-F7C4458D5DD8}"/>
              </a:ext>
            </a:extLst>
          </p:cNvPr>
          <p:cNvSpPr>
            <a:spLocks noGrp="1"/>
          </p:cNvSpPr>
          <p:nvPr>
            <p:ph idx="1"/>
          </p:nvPr>
        </p:nvSpPr>
        <p:spPr/>
        <p:txBody>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 found a paper that studies the emotional context of words, giving a numerical rating to each</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hlinkClick r:id="rId3"/>
              </a:rPr>
              <a:t>http://crr.ugent.be/papers/Warriner_et_al_affective_ratings.pdf</a:t>
            </a:r>
            <a:endParaRPr lang="en-US" sz="2200" kern="1200" dirty="0">
              <a:solidFill>
                <a:schemeClr val="tx1"/>
              </a:solidFill>
              <a:effectLst/>
              <a:latin typeface="Arial" panose="020B0604020202020204" pitchFamily="34" charset="0"/>
              <a:ea typeface="+mn-ea"/>
              <a:cs typeface="Arial" panose="020B0604020202020204" pitchFamily="34" charset="0"/>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Luckily, they offer a word list</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hlinkClick r:id="rId4"/>
              </a:rPr>
              <a:t>http://crr.ugent.be/archives/1003</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Using this, I made a list of 1,470 adjectives and 5,813 nouns using a scientific method of ‘these look happy’ (</a:t>
            </a:r>
            <a:r>
              <a:rPr lang="en-US" sz="2200" kern="1200" dirty="0" err="1">
                <a:solidFill>
                  <a:schemeClr val="tx1"/>
                </a:solidFill>
                <a:effectLst/>
                <a:latin typeface="Arial" panose="020B0604020202020204" pitchFamily="34" charset="0"/>
                <a:ea typeface="+mn-ea"/>
                <a:cs typeface="Arial" panose="020B0604020202020204" pitchFamily="34" charset="0"/>
              </a:rPr>
              <a:t>ie</a:t>
            </a:r>
            <a:r>
              <a:rPr lang="en-US" sz="2200" kern="1200" dirty="0">
                <a:solidFill>
                  <a:schemeClr val="tx1"/>
                </a:solidFill>
                <a:effectLst/>
                <a:latin typeface="Arial" panose="020B0604020202020204" pitchFamily="34" charset="0"/>
                <a:ea typeface="+mn-ea"/>
                <a:cs typeface="Arial" panose="020B0604020202020204" pitchFamily="34" charset="0"/>
              </a:rPr>
              <a:t>, everything above this value is a happy word).</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Want the vulnerability “yummy nudity?” It can be yours!</a:t>
            </a:r>
          </a:p>
        </p:txBody>
      </p:sp>
      <p:sp>
        <p:nvSpPr>
          <p:cNvPr id="4" name="Text Placeholder 3">
            <a:extLst>
              <a:ext uri="{FF2B5EF4-FFF2-40B4-BE49-F238E27FC236}">
                <a16:creationId xmlns:a16="http://schemas.microsoft.com/office/drawing/2014/main" xmlns="" id="{3AC552B0-2B18-7B41-8C6F-928671C5BA5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163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85000" lnSpcReduction="20000"/>
          </a:bodyPr>
          <a:lstStyle/>
          <a:p>
            <a:endParaRPr lang="en-US" sz="1400" dirty="0"/>
          </a:p>
          <a:p>
            <a:r>
              <a:rPr lang="en-US" sz="1400" dirty="0"/>
              <a:t>Copyright 2018 Carnegie Mellon University. All Rights Reserved.</a:t>
            </a:r>
          </a:p>
          <a:p>
            <a:r>
              <a:rPr lang="en-US" sz="1400" dirty="0"/>
              <a:t>This material is based upon work funded and supported by the Department of Defense under Contract No. FA8702-15-D-0002 with Carnegie Mellon University for the operation of the Software Engineering Institute, a federally funded research and development center.</a:t>
            </a:r>
          </a:p>
          <a:p>
            <a:r>
              <a:rPr lang="en-US" sz="1400" dirty="0"/>
              <a:t>The view, opinions, and/or findings contained in this material are those of the author(s) and should not be construed as an official Government position, policy, or decision, unless designated by other documentation.</a:t>
            </a:r>
          </a:p>
          <a:p>
            <a:r>
              <a:rPr lang="en-US" sz="1400"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r>
              <a:rPr lang="en-US" sz="1400" dirty="0"/>
              <a:t>[DISTRIBUTION STATEMENT A] This material has been approved for public release and unlimited distribution.  Please see Copyright notice for non-US Government use and distribution.</a:t>
            </a:r>
          </a:p>
          <a:p>
            <a:r>
              <a:rPr lang="en-US" sz="1400"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a:t>
            </a:r>
            <a:r>
              <a:rPr lang="en-US" sz="1400" dirty="0" err="1"/>
              <a:t>permission@sei.cmu.edu</a:t>
            </a:r>
            <a:r>
              <a:rPr lang="en-US" sz="1400" dirty="0"/>
              <a:t>.</a:t>
            </a:r>
          </a:p>
          <a:p>
            <a:r>
              <a:rPr lang="en-US" sz="1400"/>
              <a:t>DM18-1007</a:t>
            </a:r>
          </a:p>
          <a:p>
            <a:endParaRPr lang="en-US" sz="1400"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1794100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F28582-5815-CA4F-BDD8-99483F14EF91}"/>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xmlns="" id="{A02133D8-3CD6-C740-8D7C-3F409252DBE7}"/>
              </a:ext>
            </a:extLst>
          </p:cNvPr>
          <p:cNvSpPr>
            <a:spLocks noGrp="1"/>
          </p:cNvSpPr>
          <p:nvPr>
            <p:ph idx="1"/>
          </p:nvPr>
        </p:nvSpPr>
        <p:spPr/>
        <p:txBody>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Each number must map to two words</a:t>
            </a:r>
            <a:r>
              <a:rPr lang="en-US" sz="2200" kern="1200" baseline="0" dirty="0">
                <a:solidFill>
                  <a:schemeClr val="tx1"/>
                </a:solidFill>
                <a:effectLst/>
                <a:latin typeface="Arial" panose="020B0604020202020204" pitchFamily="34" charset="0"/>
                <a:ea typeface="+mn-ea"/>
                <a:cs typeface="Arial" panose="020B0604020202020204" pitchFamily="34" charset="0"/>
              </a:rPr>
              <a:t> and t</a:t>
            </a:r>
            <a:r>
              <a:rPr lang="en-US" sz="2200" kern="1200" dirty="0">
                <a:solidFill>
                  <a:schemeClr val="tx1"/>
                </a:solidFill>
                <a:effectLst/>
                <a:latin typeface="Arial" panose="020B0604020202020204" pitchFamily="34" charset="0"/>
                <a:ea typeface="+mn-ea"/>
                <a:cs typeface="Arial" panose="020B0604020202020204" pitchFamily="34" charset="0"/>
              </a:rPr>
              <a:t>he words must be unique to the number</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The function must be surjective and injective</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It must be repeatable</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This mean randomness is out</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 don’t want to tie it to a specific set of words</a:t>
            </a:r>
            <a:endParaRPr lang="en-US" dirty="0">
              <a:effectLst/>
            </a:endParaRPr>
          </a:p>
        </p:txBody>
      </p:sp>
      <p:sp>
        <p:nvSpPr>
          <p:cNvPr id="4" name="Text Placeholder 3">
            <a:extLst>
              <a:ext uri="{FF2B5EF4-FFF2-40B4-BE49-F238E27FC236}">
                <a16:creationId xmlns:a16="http://schemas.microsoft.com/office/drawing/2014/main" xmlns="" id="{6D0480FC-AA40-5349-9AFD-7CE556A7C3E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1385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1811BD-DAFF-284F-98FC-A224D2FCF3D6}"/>
              </a:ext>
            </a:extLst>
          </p:cNvPr>
          <p:cNvSpPr>
            <a:spLocks noGrp="1"/>
          </p:cNvSpPr>
          <p:nvPr>
            <p:ph type="title"/>
          </p:nvPr>
        </p:nvSpPr>
        <p:spPr/>
        <p:txBody>
          <a:bodyPr/>
          <a:lstStyle/>
          <a:p>
            <a:r>
              <a:rPr lang="en-US" dirty="0"/>
              <a:t>Method One</a:t>
            </a:r>
          </a:p>
        </p:txBody>
      </p:sp>
      <p:sp>
        <p:nvSpPr>
          <p:cNvPr id="3" name="Content Placeholder 2">
            <a:extLst>
              <a:ext uri="{FF2B5EF4-FFF2-40B4-BE49-F238E27FC236}">
                <a16:creationId xmlns:a16="http://schemas.microsoft.com/office/drawing/2014/main" xmlns="" id="{9C82F4A3-2EAA-E945-8FF8-91D709C41371}"/>
              </a:ext>
            </a:extLst>
          </p:cNvPr>
          <p:cNvSpPr>
            <a:spLocks noGrp="1"/>
          </p:cNvSpPr>
          <p:nvPr>
            <p:ph idx="1"/>
          </p:nvPr>
        </p:nvSpPr>
        <p:spPr/>
        <p:txBody>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 have numbers, we’ll call them </a:t>
            </a:r>
            <a:r>
              <a:rPr lang="en-US" sz="2200" i="1" kern="1200" dirty="0">
                <a:solidFill>
                  <a:schemeClr val="tx1"/>
                </a:solidFill>
                <a:effectLst/>
                <a:latin typeface="Arial" panose="020B0604020202020204" pitchFamily="34" charset="0"/>
                <a:ea typeface="+mn-ea"/>
                <a:cs typeface="Arial" panose="020B0604020202020204" pitchFamily="34" charset="0"/>
              </a:rPr>
              <a:t>x</a:t>
            </a:r>
            <a:r>
              <a:rPr lang="en-US" sz="2200" kern="1200" dirty="0">
                <a:solidFill>
                  <a:schemeClr val="tx1"/>
                </a:solidFill>
                <a:effectLst/>
                <a:latin typeface="Arial" panose="020B0604020202020204" pitchFamily="34" charset="0"/>
                <a:ea typeface="+mn-ea"/>
                <a:cs typeface="Arial" panose="020B0604020202020204" pitchFamily="34" charset="0"/>
              </a:rPr>
              <a:t>.  I have </a:t>
            </a:r>
            <a:r>
              <a:rPr lang="en-US" sz="2200" i="1" kern="1200" dirty="0">
                <a:solidFill>
                  <a:schemeClr val="tx1"/>
                </a:solidFill>
                <a:effectLst/>
                <a:latin typeface="Arial" panose="020B0604020202020204" pitchFamily="34" charset="0"/>
                <a:ea typeface="+mn-ea"/>
                <a:cs typeface="Arial" panose="020B0604020202020204" pitchFamily="34" charset="0"/>
              </a:rPr>
              <a:t>n</a:t>
            </a:r>
            <a:r>
              <a:rPr lang="en-US" sz="2200" kern="1200" dirty="0">
                <a:solidFill>
                  <a:schemeClr val="tx1"/>
                </a:solidFill>
                <a:effectLst/>
                <a:latin typeface="Arial" panose="020B0604020202020204" pitchFamily="34" charset="0"/>
                <a:ea typeface="+mn-ea"/>
                <a:cs typeface="Arial" panose="020B0604020202020204" pitchFamily="34" charset="0"/>
              </a:rPr>
              <a:t> adjectives and </a:t>
            </a:r>
            <a:r>
              <a:rPr lang="en-US" sz="2200" i="1" kern="1200" dirty="0">
                <a:solidFill>
                  <a:schemeClr val="tx1"/>
                </a:solidFill>
                <a:effectLst/>
                <a:latin typeface="Arial" panose="020B0604020202020204" pitchFamily="34" charset="0"/>
                <a:ea typeface="+mn-ea"/>
                <a:cs typeface="Arial" panose="020B0604020202020204" pitchFamily="34" charset="0"/>
              </a:rPr>
              <a:t>m</a:t>
            </a:r>
            <a:r>
              <a:rPr lang="en-US" sz="2200" kern="1200" dirty="0">
                <a:solidFill>
                  <a:schemeClr val="tx1"/>
                </a:solidFill>
                <a:effectLst/>
                <a:latin typeface="Arial" panose="020B0604020202020204" pitchFamily="34" charset="0"/>
                <a:ea typeface="+mn-ea"/>
                <a:cs typeface="Arial" panose="020B0604020202020204" pitchFamily="34" charset="0"/>
              </a:rPr>
              <a:t> nouns  </a:t>
            </a:r>
            <a:endParaRPr lang="en-US" sz="2200"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First thought… modulus!  </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The adjective will be </a:t>
            </a:r>
            <a:r>
              <a:rPr lang="en-US" sz="2200" i="1" kern="1200" dirty="0" err="1">
                <a:solidFill>
                  <a:schemeClr val="tx1"/>
                </a:solidFill>
                <a:effectLst/>
                <a:latin typeface="Arial" panose="020B0604020202020204" pitchFamily="34" charset="0"/>
                <a:ea typeface="+mn-ea"/>
                <a:cs typeface="Arial" panose="020B0604020202020204" pitchFamily="34" charset="0"/>
              </a:rPr>
              <a:t>x%n</a:t>
            </a:r>
            <a:r>
              <a:rPr lang="en-US" sz="2200" kern="1200" dirty="0">
                <a:solidFill>
                  <a:schemeClr val="tx1"/>
                </a:solidFill>
                <a:effectLst/>
                <a:latin typeface="Arial" panose="020B0604020202020204" pitchFamily="34" charset="0"/>
                <a:ea typeface="+mn-ea"/>
                <a:cs typeface="Arial" panose="020B0604020202020204" pitchFamily="34" charset="0"/>
              </a:rPr>
              <a:t> and the noun will be </a:t>
            </a:r>
            <a:r>
              <a:rPr lang="en-US" sz="2200" i="1" kern="1200" dirty="0" err="1">
                <a:solidFill>
                  <a:schemeClr val="tx1"/>
                </a:solidFill>
                <a:effectLst/>
                <a:latin typeface="Arial" panose="020B0604020202020204" pitchFamily="34" charset="0"/>
                <a:ea typeface="+mn-ea"/>
                <a:cs typeface="Arial" panose="020B0604020202020204" pitchFamily="34" charset="0"/>
              </a:rPr>
              <a:t>x%m</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Well, that doesn’t work. Collisions galore!</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Let </a:t>
            </a:r>
            <a:r>
              <a:rPr lang="en-US" sz="2200" i="1" kern="1200" dirty="0">
                <a:solidFill>
                  <a:schemeClr val="tx1"/>
                </a:solidFill>
                <a:effectLst/>
                <a:latin typeface="Arial" panose="020B0604020202020204" pitchFamily="34" charset="0"/>
                <a:ea typeface="+mn-ea"/>
                <a:cs typeface="Arial" panose="020B0604020202020204" pitchFamily="34" charset="0"/>
              </a:rPr>
              <a:t>n</a:t>
            </a:r>
            <a:r>
              <a:rPr lang="en-US" sz="2200" kern="1200" dirty="0">
                <a:solidFill>
                  <a:schemeClr val="tx1"/>
                </a:solidFill>
                <a:effectLst/>
                <a:latin typeface="Arial" panose="020B0604020202020204" pitchFamily="34" charset="0"/>
                <a:ea typeface="+mn-ea"/>
                <a:cs typeface="Arial" panose="020B0604020202020204" pitchFamily="34" charset="0"/>
              </a:rPr>
              <a:t> = 5, </a:t>
            </a:r>
            <a:r>
              <a:rPr lang="en-US" sz="2200" i="1" kern="1200" dirty="0">
                <a:solidFill>
                  <a:schemeClr val="tx1"/>
                </a:solidFill>
                <a:effectLst/>
                <a:latin typeface="Arial" panose="020B0604020202020204" pitchFamily="34" charset="0"/>
                <a:ea typeface="+mn-ea"/>
                <a:cs typeface="Arial" panose="020B0604020202020204" pitchFamily="34" charset="0"/>
              </a:rPr>
              <a:t>m</a:t>
            </a:r>
            <a:r>
              <a:rPr lang="en-US" sz="2200" kern="1200" dirty="0">
                <a:solidFill>
                  <a:schemeClr val="tx1"/>
                </a:solidFill>
                <a:effectLst/>
                <a:latin typeface="Arial" panose="020B0604020202020204" pitchFamily="34" charset="0"/>
                <a:ea typeface="+mn-ea"/>
                <a:cs typeface="Arial" panose="020B0604020202020204" pitchFamily="34" charset="0"/>
              </a:rPr>
              <a:t> = 7.  If </a:t>
            </a:r>
            <a:r>
              <a:rPr lang="en-US" sz="2200" i="1" kern="1200" dirty="0">
                <a:solidFill>
                  <a:schemeClr val="tx1"/>
                </a:solidFill>
                <a:effectLst/>
                <a:latin typeface="Arial" panose="020B0604020202020204" pitchFamily="34" charset="0"/>
                <a:ea typeface="+mn-ea"/>
                <a:cs typeface="Arial" panose="020B0604020202020204" pitchFamily="34" charset="0"/>
              </a:rPr>
              <a:t>x</a:t>
            </a:r>
            <a:r>
              <a:rPr lang="en-US" sz="2200" kern="1200" dirty="0">
                <a:solidFill>
                  <a:schemeClr val="tx1"/>
                </a:solidFill>
                <a:effectLst/>
                <a:latin typeface="Arial" panose="020B0604020202020204" pitchFamily="34" charset="0"/>
                <a:ea typeface="+mn-ea"/>
                <a:cs typeface="Arial" panose="020B0604020202020204" pitchFamily="34" charset="0"/>
              </a:rPr>
              <a:t> = 100, so 100%5 = 0 and 100%7 = 2</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On the other hand, if </a:t>
            </a:r>
            <a:r>
              <a:rPr lang="en-US" sz="2200" i="1" kern="1200" dirty="0">
                <a:solidFill>
                  <a:schemeClr val="tx1"/>
                </a:solidFill>
                <a:effectLst/>
                <a:latin typeface="Arial" panose="020B0604020202020204" pitchFamily="34" charset="0"/>
                <a:ea typeface="+mn-ea"/>
                <a:cs typeface="Arial" panose="020B0604020202020204" pitchFamily="34" charset="0"/>
              </a:rPr>
              <a:t>y</a:t>
            </a:r>
            <a:r>
              <a:rPr lang="en-US" sz="2200" kern="1200" dirty="0">
                <a:solidFill>
                  <a:schemeClr val="tx1"/>
                </a:solidFill>
                <a:effectLst/>
                <a:latin typeface="Arial" panose="020B0604020202020204" pitchFamily="34" charset="0"/>
                <a:ea typeface="+mn-ea"/>
                <a:cs typeface="Arial" panose="020B0604020202020204" pitchFamily="34" charset="0"/>
              </a:rPr>
              <a:t> = 240, then 240%5 = 0 and 240%7 = 2</a:t>
            </a:r>
            <a:endParaRPr lang="en-US" dirty="0">
              <a:effectLst/>
            </a:endParaRPr>
          </a:p>
        </p:txBody>
      </p:sp>
      <p:sp>
        <p:nvSpPr>
          <p:cNvPr id="4" name="Text Placeholder 3">
            <a:extLst>
              <a:ext uri="{FF2B5EF4-FFF2-40B4-BE49-F238E27FC236}">
                <a16:creationId xmlns:a16="http://schemas.microsoft.com/office/drawing/2014/main" xmlns="" id="{CF6E12B1-72A8-7243-AC3E-544B12EC82DA}"/>
              </a:ext>
            </a:extLst>
          </p:cNvPr>
          <p:cNvSpPr>
            <a:spLocks noGrp="1"/>
          </p:cNvSpPr>
          <p:nvPr>
            <p:ph type="body" sz="quarter" idx="10"/>
          </p:nvPr>
        </p:nvSpPr>
        <p:spPr/>
        <p:txBody>
          <a:bodyPr/>
          <a:lstStyle/>
          <a:p>
            <a:endParaRPr lang="en-US"/>
          </a:p>
        </p:txBody>
      </p:sp>
      <p:sp>
        <p:nvSpPr>
          <p:cNvPr id="5" name="Title 1">
            <a:extLst>
              <a:ext uri="{FF2B5EF4-FFF2-40B4-BE49-F238E27FC236}">
                <a16:creationId xmlns:a16="http://schemas.microsoft.com/office/drawing/2014/main" xmlns="" id="{BAE96BFE-0D61-084D-B33C-696F5A98952B}"/>
              </a:ext>
            </a:extLst>
          </p:cNvPr>
          <p:cNvSpPr txBox="1">
            <a:spLocks/>
          </p:cNvSpPr>
          <p:nvPr/>
        </p:nvSpPr>
        <p:spPr>
          <a:xfrm>
            <a:off x="381000" y="222251"/>
            <a:ext cx="8343900" cy="70028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100" b="0" kern="1200">
                <a:solidFill>
                  <a:schemeClr val="tx1"/>
                </a:solidFill>
                <a:latin typeface="Arial" panose="020B0604020202020204" pitchFamily="34" charset="0"/>
                <a:ea typeface="+mj-ea"/>
                <a:cs typeface="Arial" panose="020B0604020202020204" pitchFamily="34" charset="0"/>
              </a:defRPr>
            </a:lvl1pPr>
          </a:lstStyle>
          <a:p>
            <a:r>
              <a:rPr lang="en-US" strike="sngStrike" dirty="0"/>
              <a:t>Method One</a:t>
            </a:r>
          </a:p>
        </p:txBody>
      </p:sp>
    </p:spTree>
    <p:extLst>
      <p:ext uri="{BB962C8B-B14F-4D97-AF65-F5344CB8AC3E}">
        <p14:creationId xmlns:p14="http://schemas.microsoft.com/office/powerpoint/2010/main" val="55384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30691D-2E2C-0A40-8E92-885BE2F1CCB7}"/>
              </a:ext>
            </a:extLst>
          </p:cNvPr>
          <p:cNvSpPr>
            <a:spLocks noGrp="1"/>
          </p:cNvSpPr>
          <p:nvPr>
            <p:ph type="title"/>
          </p:nvPr>
        </p:nvSpPr>
        <p:spPr/>
        <p:txBody>
          <a:bodyPr/>
          <a:lstStyle/>
          <a:p>
            <a:r>
              <a:rPr lang="en-US" dirty="0"/>
              <a:t>Method Two</a:t>
            </a:r>
          </a:p>
        </p:txBody>
      </p:sp>
      <p:sp>
        <p:nvSpPr>
          <p:cNvPr id="3" name="Content Placeholder 2">
            <a:extLst>
              <a:ext uri="{FF2B5EF4-FFF2-40B4-BE49-F238E27FC236}">
                <a16:creationId xmlns:a16="http://schemas.microsoft.com/office/drawing/2014/main" xmlns="" id="{4445ECDE-60D9-3C42-A155-9D2A496D0D31}"/>
              </a:ext>
            </a:extLst>
          </p:cNvPr>
          <p:cNvSpPr>
            <a:spLocks noGrp="1"/>
          </p:cNvSpPr>
          <p:nvPr>
            <p:ph idx="1"/>
          </p:nvPr>
        </p:nvSpPr>
        <p:spPr>
          <a:xfrm>
            <a:off x="401515" y="1079500"/>
            <a:ext cx="8340969" cy="3937000"/>
          </a:xfrm>
        </p:spPr>
        <p:txBody>
          <a:bodyPr>
            <a:normAutofit fontScale="92500"/>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This one is based in Number Theory</a:t>
            </a: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We have </a:t>
            </a:r>
            <a:r>
              <a:rPr lang="en-US" sz="2200" i="1" kern="1200" dirty="0">
                <a:solidFill>
                  <a:schemeClr val="tx1"/>
                </a:solidFill>
                <a:effectLst/>
                <a:latin typeface="Arial" panose="020B0604020202020204" pitchFamily="34" charset="0"/>
                <a:ea typeface="+mn-ea"/>
                <a:cs typeface="Arial" panose="020B0604020202020204" pitchFamily="34" charset="0"/>
              </a:rPr>
              <a:t>n </a:t>
            </a:r>
            <a:r>
              <a:rPr lang="en-US" sz="2200" kern="1200" dirty="0">
                <a:solidFill>
                  <a:schemeClr val="tx1"/>
                </a:solidFill>
                <a:effectLst/>
                <a:latin typeface="Arial" panose="020B0604020202020204" pitchFamily="34" charset="0"/>
                <a:ea typeface="+mn-ea"/>
                <a:cs typeface="Arial" panose="020B0604020202020204" pitchFamily="34" charset="0"/>
              </a:rPr>
              <a:t>adjectives and </a:t>
            </a:r>
            <a:r>
              <a:rPr lang="en-US" sz="2200" i="1" kern="1200" dirty="0">
                <a:solidFill>
                  <a:schemeClr val="tx1"/>
                </a:solidFill>
                <a:effectLst/>
                <a:latin typeface="Arial" panose="020B0604020202020204" pitchFamily="34" charset="0"/>
                <a:ea typeface="+mn-ea"/>
                <a:cs typeface="Arial" panose="020B0604020202020204" pitchFamily="34" charset="0"/>
              </a:rPr>
              <a:t>m</a:t>
            </a:r>
            <a:r>
              <a:rPr lang="en-US" sz="2200" kern="1200" dirty="0">
                <a:solidFill>
                  <a:schemeClr val="tx1"/>
                </a:solidFill>
                <a:effectLst/>
                <a:latin typeface="Arial" panose="020B0604020202020204" pitchFamily="34" charset="0"/>
                <a:ea typeface="+mn-ea"/>
                <a:cs typeface="Arial" panose="020B0604020202020204" pitchFamily="34" charset="0"/>
              </a:rPr>
              <a:t> nouns and a number </a:t>
            </a:r>
            <a:r>
              <a:rPr lang="en-US" sz="2200" i="1" kern="1200" dirty="0">
                <a:solidFill>
                  <a:schemeClr val="tx1"/>
                </a:solidFill>
                <a:effectLst/>
                <a:latin typeface="Arial" panose="020B0604020202020204" pitchFamily="34" charset="0"/>
                <a:ea typeface="+mn-ea"/>
                <a:cs typeface="Arial" panose="020B0604020202020204" pitchFamily="34" charset="0"/>
              </a:rPr>
              <a:t>x</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We want to find integers </a:t>
            </a:r>
            <a:r>
              <a:rPr lang="en-US" sz="2200" i="1" kern="1200" dirty="0">
                <a:solidFill>
                  <a:schemeClr val="tx1"/>
                </a:solidFill>
                <a:effectLst/>
                <a:latin typeface="Arial" panose="020B0604020202020204" pitchFamily="34" charset="0"/>
                <a:ea typeface="+mn-ea"/>
                <a:cs typeface="Arial" panose="020B0604020202020204" pitchFamily="34" charset="0"/>
              </a:rPr>
              <a:t>a</a:t>
            </a:r>
            <a:r>
              <a:rPr lang="en-US" sz="2200" kern="1200" dirty="0">
                <a:solidFill>
                  <a:schemeClr val="tx1"/>
                </a:solidFill>
                <a:effectLst/>
                <a:latin typeface="Arial" panose="020B0604020202020204" pitchFamily="34" charset="0"/>
                <a:ea typeface="+mn-ea"/>
                <a:cs typeface="Arial" panose="020B0604020202020204" pitchFamily="34" charset="0"/>
              </a:rPr>
              <a:t> and </a:t>
            </a:r>
            <a:r>
              <a:rPr lang="en-US" sz="2200" i="1" kern="1200" dirty="0">
                <a:solidFill>
                  <a:schemeClr val="tx1"/>
                </a:solidFill>
                <a:effectLst/>
                <a:latin typeface="Arial" panose="020B0604020202020204" pitchFamily="34" charset="0"/>
                <a:ea typeface="+mn-ea"/>
                <a:cs typeface="Arial" panose="020B0604020202020204" pitchFamily="34" charset="0"/>
              </a:rPr>
              <a:t>b</a:t>
            </a:r>
            <a:r>
              <a:rPr lang="en-US" sz="2200" kern="1200" dirty="0">
                <a:solidFill>
                  <a:schemeClr val="tx1"/>
                </a:solidFill>
                <a:effectLst/>
                <a:latin typeface="Arial" panose="020B0604020202020204" pitchFamily="34" charset="0"/>
                <a:ea typeface="+mn-ea"/>
                <a:cs typeface="Arial" panose="020B0604020202020204" pitchFamily="34" charset="0"/>
              </a:rPr>
              <a:t> such that </a:t>
            </a:r>
            <a:r>
              <a:rPr lang="en-US" sz="2200" i="1" kern="1200" dirty="0">
                <a:solidFill>
                  <a:schemeClr val="tx1"/>
                </a:solidFill>
                <a:effectLst/>
                <a:latin typeface="Arial" panose="020B0604020202020204" pitchFamily="34" charset="0"/>
                <a:ea typeface="+mn-ea"/>
                <a:cs typeface="Arial" panose="020B0604020202020204" pitchFamily="34" charset="0"/>
              </a:rPr>
              <a:t>an + </a:t>
            </a:r>
            <a:r>
              <a:rPr lang="en-US" sz="2200" i="1" kern="1200" dirty="0" err="1">
                <a:solidFill>
                  <a:schemeClr val="tx1"/>
                </a:solidFill>
                <a:effectLst/>
                <a:latin typeface="Arial" panose="020B0604020202020204" pitchFamily="34" charset="0"/>
                <a:ea typeface="+mn-ea"/>
                <a:cs typeface="Arial" panose="020B0604020202020204" pitchFamily="34" charset="0"/>
              </a:rPr>
              <a:t>bm</a:t>
            </a:r>
            <a:r>
              <a:rPr lang="en-US" sz="2200" i="1" kern="1200" dirty="0">
                <a:solidFill>
                  <a:schemeClr val="tx1"/>
                </a:solidFill>
                <a:effectLst/>
                <a:latin typeface="Arial" panose="020B0604020202020204" pitchFamily="34" charset="0"/>
                <a:ea typeface="+mn-ea"/>
                <a:cs typeface="Arial" panose="020B0604020202020204" pitchFamily="34" charset="0"/>
              </a:rPr>
              <a:t> = x</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This has a solution…</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…but, it isn’t unique unless </a:t>
            </a:r>
            <a:r>
              <a:rPr lang="en-US" sz="2200" i="1" kern="1200" dirty="0">
                <a:solidFill>
                  <a:schemeClr val="tx1"/>
                </a:solidFill>
                <a:effectLst/>
                <a:latin typeface="Arial" panose="020B0604020202020204" pitchFamily="34" charset="0"/>
                <a:ea typeface="+mn-ea"/>
                <a:cs typeface="Arial" panose="020B0604020202020204" pitchFamily="34" charset="0"/>
              </a:rPr>
              <a:t>n</a:t>
            </a:r>
            <a:r>
              <a:rPr lang="en-US" sz="2200" kern="1200" dirty="0">
                <a:solidFill>
                  <a:schemeClr val="tx1"/>
                </a:solidFill>
                <a:effectLst/>
                <a:latin typeface="Arial" panose="020B0604020202020204" pitchFamily="34" charset="0"/>
                <a:ea typeface="+mn-ea"/>
                <a:cs typeface="Arial" panose="020B0604020202020204" pitchFamily="34" charset="0"/>
              </a:rPr>
              <a:t> and </a:t>
            </a:r>
            <a:r>
              <a:rPr lang="en-US" sz="2200" i="1" kern="1200" dirty="0">
                <a:solidFill>
                  <a:schemeClr val="tx1"/>
                </a:solidFill>
                <a:effectLst/>
                <a:latin typeface="Arial" panose="020B0604020202020204" pitchFamily="34" charset="0"/>
                <a:ea typeface="+mn-ea"/>
                <a:cs typeface="Arial" panose="020B0604020202020204" pitchFamily="34" charset="0"/>
              </a:rPr>
              <a:t>m</a:t>
            </a:r>
            <a:r>
              <a:rPr lang="en-US" sz="2200" kern="1200" dirty="0">
                <a:solidFill>
                  <a:schemeClr val="tx1"/>
                </a:solidFill>
                <a:effectLst/>
                <a:latin typeface="Arial" panose="020B0604020202020204" pitchFamily="34" charset="0"/>
                <a:ea typeface="+mn-ea"/>
                <a:cs typeface="Arial" panose="020B0604020202020204" pitchFamily="34" charset="0"/>
              </a:rPr>
              <a:t> are relatively prime and </a:t>
            </a:r>
            <a:r>
              <a:rPr lang="en-US" sz="2200" i="1" kern="1200" dirty="0">
                <a:solidFill>
                  <a:schemeClr val="tx1"/>
                </a:solidFill>
                <a:effectLst/>
                <a:latin typeface="Arial" panose="020B0604020202020204" pitchFamily="34" charset="0"/>
                <a:ea typeface="+mn-ea"/>
                <a:cs typeface="Arial" panose="020B0604020202020204" pitchFamily="34" charset="0"/>
              </a:rPr>
              <a:t>x &lt;= nm</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Relatively prime means they share no common divisors (other than 1)</a:t>
            </a:r>
            <a:endParaRPr lang="en-US" dirty="0">
              <a:effectLst/>
            </a:endParaRPr>
          </a:p>
          <a:p>
            <a:pPr lvl="2" rtl="0" eaLnBrk="1" latinLnBrk="0" hangingPunct="1"/>
            <a:r>
              <a:rPr lang="en-US" sz="2000" kern="1200" dirty="0">
                <a:solidFill>
                  <a:schemeClr val="tx1"/>
                </a:solidFill>
                <a:effectLst/>
                <a:latin typeface="Arial" panose="020B0604020202020204" pitchFamily="34" charset="0"/>
                <a:ea typeface="+mn-ea"/>
                <a:cs typeface="Arial" panose="020B0604020202020204" pitchFamily="34" charset="0"/>
              </a:rPr>
              <a:t>Example:</a:t>
            </a:r>
            <a:r>
              <a:rPr lang="en-US" sz="2000" kern="1200" baseline="0" dirty="0">
                <a:solidFill>
                  <a:schemeClr val="tx1"/>
                </a:solidFill>
                <a:effectLst/>
                <a:latin typeface="Arial" panose="020B0604020202020204" pitchFamily="34" charset="0"/>
                <a:ea typeface="+mn-ea"/>
                <a:cs typeface="Arial" panose="020B0604020202020204" pitchFamily="34" charset="0"/>
              </a:rPr>
              <a:t> </a:t>
            </a:r>
            <a:r>
              <a:rPr lang="en-US" sz="2000" kern="1200" dirty="0">
                <a:solidFill>
                  <a:schemeClr val="tx1"/>
                </a:solidFill>
                <a:effectLst/>
                <a:latin typeface="Arial" panose="020B0604020202020204" pitchFamily="34" charset="0"/>
                <a:ea typeface="+mn-ea"/>
                <a:cs typeface="Arial" panose="020B0604020202020204" pitchFamily="34" charset="0"/>
              </a:rPr>
              <a:t>4 and 9</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If we fiddled with our word lists, we might get relatively prime </a:t>
            </a:r>
            <a:r>
              <a:rPr lang="en-US" sz="2200" i="1" kern="1200" dirty="0">
                <a:solidFill>
                  <a:schemeClr val="tx1"/>
                </a:solidFill>
                <a:effectLst/>
                <a:latin typeface="Arial" panose="020B0604020202020204" pitchFamily="34" charset="0"/>
                <a:ea typeface="+mn-ea"/>
                <a:cs typeface="Arial" panose="020B0604020202020204" pitchFamily="34" charset="0"/>
              </a:rPr>
              <a:t>n</a:t>
            </a:r>
            <a:r>
              <a:rPr lang="en-US" sz="2200" kern="1200" dirty="0">
                <a:solidFill>
                  <a:schemeClr val="tx1"/>
                </a:solidFill>
                <a:effectLst/>
                <a:latin typeface="Arial" panose="020B0604020202020204" pitchFamily="34" charset="0"/>
                <a:ea typeface="+mn-ea"/>
                <a:cs typeface="Arial" panose="020B0604020202020204" pitchFamily="34" charset="0"/>
              </a:rPr>
              <a:t> and </a:t>
            </a:r>
            <a:r>
              <a:rPr lang="en-US" sz="2200" i="1" kern="1200" dirty="0">
                <a:solidFill>
                  <a:schemeClr val="tx1"/>
                </a:solidFill>
                <a:effectLst/>
                <a:latin typeface="Arial" panose="020B0604020202020204" pitchFamily="34" charset="0"/>
                <a:ea typeface="+mn-ea"/>
                <a:cs typeface="Arial" panose="020B0604020202020204" pitchFamily="34" charset="0"/>
              </a:rPr>
              <a:t>m</a:t>
            </a:r>
            <a:r>
              <a:rPr lang="en-US" sz="2200" kern="1200" dirty="0">
                <a:solidFill>
                  <a:schemeClr val="tx1"/>
                </a:solidFill>
                <a:effectLst/>
                <a:latin typeface="Arial" panose="020B0604020202020204" pitchFamily="34" charset="0"/>
                <a:ea typeface="+mn-ea"/>
                <a:cs typeface="Arial" panose="020B0604020202020204" pitchFamily="34" charset="0"/>
              </a:rPr>
              <a:t>… that’s really hard</a:t>
            </a:r>
            <a:endParaRPr lang="en-US" dirty="0">
              <a:effectLst/>
            </a:endParaRPr>
          </a:p>
        </p:txBody>
      </p:sp>
      <p:sp>
        <p:nvSpPr>
          <p:cNvPr id="4" name="Text Placeholder 3">
            <a:extLst>
              <a:ext uri="{FF2B5EF4-FFF2-40B4-BE49-F238E27FC236}">
                <a16:creationId xmlns:a16="http://schemas.microsoft.com/office/drawing/2014/main" xmlns="" id="{67783528-2C7E-164E-BF53-C57B7F46146B}"/>
              </a:ext>
            </a:extLst>
          </p:cNvPr>
          <p:cNvSpPr>
            <a:spLocks noGrp="1"/>
          </p:cNvSpPr>
          <p:nvPr>
            <p:ph type="body" sz="quarter" idx="10"/>
          </p:nvPr>
        </p:nvSpPr>
        <p:spPr/>
        <p:txBody>
          <a:bodyPr/>
          <a:lstStyle/>
          <a:p>
            <a:endParaRPr lang="en-US"/>
          </a:p>
        </p:txBody>
      </p:sp>
      <p:sp>
        <p:nvSpPr>
          <p:cNvPr id="5" name="Title 1">
            <a:extLst>
              <a:ext uri="{FF2B5EF4-FFF2-40B4-BE49-F238E27FC236}">
                <a16:creationId xmlns:a16="http://schemas.microsoft.com/office/drawing/2014/main" xmlns="" id="{AABC0466-D5BF-0E43-9281-A5B268B4E72F}"/>
              </a:ext>
            </a:extLst>
          </p:cNvPr>
          <p:cNvSpPr txBox="1">
            <a:spLocks/>
          </p:cNvSpPr>
          <p:nvPr/>
        </p:nvSpPr>
        <p:spPr>
          <a:xfrm>
            <a:off x="381000" y="222249"/>
            <a:ext cx="8343900" cy="70029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100" b="0" kern="1200">
                <a:solidFill>
                  <a:schemeClr val="tx1"/>
                </a:solidFill>
                <a:latin typeface="Arial" panose="020B0604020202020204" pitchFamily="34" charset="0"/>
                <a:ea typeface="+mj-ea"/>
                <a:cs typeface="Arial" panose="020B0604020202020204" pitchFamily="34" charset="0"/>
              </a:defRPr>
            </a:lvl1pPr>
          </a:lstStyle>
          <a:p>
            <a:r>
              <a:rPr lang="en-US" strike="sngStrike"/>
              <a:t>Method Two</a:t>
            </a:r>
            <a:endParaRPr lang="en-US" strike="sngStrike" dirty="0"/>
          </a:p>
        </p:txBody>
      </p:sp>
    </p:spTree>
    <p:extLst>
      <p:ext uri="{BB962C8B-B14F-4D97-AF65-F5344CB8AC3E}">
        <p14:creationId xmlns:p14="http://schemas.microsoft.com/office/powerpoint/2010/main" val="100577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64D5A6-D59C-3141-8B9F-4C86D0FEA91E}"/>
              </a:ext>
            </a:extLst>
          </p:cNvPr>
          <p:cNvSpPr>
            <a:spLocks noGrp="1"/>
          </p:cNvSpPr>
          <p:nvPr>
            <p:ph type="title"/>
          </p:nvPr>
        </p:nvSpPr>
        <p:spPr/>
        <p:txBody>
          <a:bodyPr/>
          <a:lstStyle/>
          <a:p>
            <a:r>
              <a:rPr lang="en-US" dirty="0"/>
              <a:t>Method Three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44552D4D-B716-C540-A41C-0A2400E78320}"/>
                  </a:ext>
                </a:extLst>
              </p:cNvPr>
              <p:cNvSpPr>
                <a:spLocks noGrp="1"/>
              </p:cNvSpPr>
              <p:nvPr>
                <p:ph idx="1"/>
              </p:nvPr>
            </p:nvSpPr>
            <p:spPr/>
            <p:txBody>
              <a:bodyPr/>
              <a:lstStyle/>
              <a:p>
                <a:r>
                  <a:rPr lang="en-US" sz="2200" kern="1200" dirty="0">
                    <a:solidFill>
                      <a:schemeClr val="tx1"/>
                    </a:solidFill>
                    <a:effectLst/>
                    <a:latin typeface="Arial" panose="020B0604020202020204" pitchFamily="34" charset="0"/>
                    <a:ea typeface="+mn-ea"/>
                    <a:cs typeface="Arial" panose="020B0604020202020204" pitchFamily="34" charset="0"/>
                  </a:rPr>
                  <a:t>Returning to the constraints, what I want is a function </a:t>
                </a:r>
                <a14:m>
                  <m:oMath xmlns:m="http://schemas.openxmlformats.org/officeDocument/2006/math">
                    <m:r>
                      <a:rPr lang="en-US" sz="2200" b="0" i="1" kern="1200">
                        <a:solidFill>
                          <a:schemeClr val="tx1"/>
                        </a:solidFill>
                        <a:effectLst/>
                        <a:latin typeface="Cambria Math" panose="02040503050406030204" pitchFamily="18" charset="0"/>
                        <a:ea typeface="+mn-ea"/>
                        <a:cs typeface="Arial" panose="020B0604020202020204" pitchFamily="34" charset="0"/>
                      </a:rPr>
                      <m:t>𝑓</m:t>
                    </m:r>
                    <m:r>
                      <a:rPr lang="en-US" sz="2200" b="0" i="1" kern="1200">
                        <a:solidFill>
                          <a:schemeClr val="tx1"/>
                        </a:solidFill>
                        <a:effectLst/>
                        <a:latin typeface="Cambria Math" panose="02040503050406030204" pitchFamily="18" charset="0"/>
                        <a:ea typeface="+mn-ea"/>
                        <a:cs typeface="Arial" panose="020B0604020202020204" pitchFamily="34" charset="0"/>
                      </a:rPr>
                      <m:t>:</m:t>
                    </m:r>
                    <m:r>
                      <a:rPr lang="en-US" sz="2200" b="0" i="1" kern="1200">
                        <a:solidFill>
                          <a:schemeClr val="tx1"/>
                        </a:solidFill>
                        <a:effectLst/>
                        <a:latin typeface="Cambria Math" panose="02040503050406030204" pitchFamily="18" charset="0"/>
                        <a:ea typeface="+mn-ea"/>
                        <a:cs typeface="Arial" panose="020B0604020202020204" pitchFamily="34" charset="0"/>
                      </a:rPr>
                      <m:t>ℤ</m:t>
                    </m:r>
                    <m:r>
                      <a:rPr lang="en-US" sz="2200" b="0" i="1" kern="1200">
                        <a:solidFill>
                          <a:schemeClr val="tx1"/>
                        </a:solidFill>
                        <a:effectLst/>
                        <a:latin typeface="Cambria Math" panose="02040503050406030204" pitchFamily="18" charset="0"/>
                        <a:ea typeface="+mn-ea"/>
                        <a:cs typeface="Arial" panose="020B0604020202020204" pitchFamily="34" charset="0"/>
                      </a:rPr>
                      <m:t> → </m:t>
                    </m:r>
                    <m:r>
                      <a:rPr lang="en-US" sz="2200" b="0" i="1" kern="1200">
                        <a:solidFill>
                          <a:schemeClr val="tx1"/>
                        </a:solidFill>
                        <a:effectLst/>
                        <a:latin typeface="Cambria Math" panose="02040503050406030204" pitchFamily="18" charset="0"/>
                        <a:ea typeface="+mn-ea"/>
                        <a:cs typeface="Arial" panose="020B0604020202020204" pitchFamily="34" charset="0"/>
                      </a:rPr>
                      <m:t>ℤ</m:t>
                    </m:r>
                    <m:r>
                      <a:rPr lang="en-US" sz="2200" b="0" i="1" kern="1200">
                        <a:solidFill>
                          <a:schemeClr val="tx1"/>
                        </a:solidFill>
                        <a:effectLst/>
                        <a:latin typeface="Cambria Math" panose="02040503050406030204" pitchFamily="18" charset="0"/>
                        <a:ea typeface="+mn-ea"/>
                        <a:cs typeface="Arial" panose="020B0604020202020204" pitchFamily="34" charset="0"/>
                      </a:rPr>
                      <m:t> × </m:t>
                    </m:r>
                    <m:r>
                      <a:rPr lang="en-US" sz="2200" b="0" i="1" kern="1200">
                        <a:solidFill>
                          <a:schemeClr val="tx1"/>
                        </a:solidFill>
                        <a:effectLst/>
                        <a:latin typeface="Cambria Math" panose="02040503050406030204" pitchFamily="18" charset="0"/>
                        <a:ea typeface="+mn-ea"/>
                        <a:cs typeface="Arial" panose="020B0604020202020204" pitchFamily="34" charset="0"/>
                      </a:rPr>
                      <m:t>ℤ</m:t>
                    </m:r>
                    <m:r>
                      <a:rPr lang="en-US" sz="2200" b="0" i="1" kern="1200">
                        <a:solidFill>
                          <a:schemeClr val="tx1"/>
                        </a:solidFill>
                        <a:effectLst/>
                        <a:latin typeface="Cambria Math" panose="02040503050406030204" pitchFamily="18" charset="0"/>
                        <a:ea typeface="+mn-ea"/>
                        <a:cs typeface="Arial" panose="020B0604020202020204" pitchFamily="34" charset="0"/>
                      </a:rPr>
                      <m:t> </m:t>
                    </m:r>
                  </m:oMath>
                </a14:m>
                <a:r>
                  <a:rPr lang="en-US" sz="2200" kern="1200" dirty="0">
                    <a:solidFill>
                      <a:schemeClr val="tx1"/>
                    </a:solidFill>
                    <a:effectLst/>
                    <a:latin typeface="Arial" panose="020B0604020202020204" pitchFamily="34" charset="0"/>
                    <a:ea typeface="+mn-ea"/>
                    <a:cs typeface="Arial" panose="020B0604020202020204" pitchFamily="34" charset="0"/>
                  </a:rPr>
                  <a:t> (those </a:t>
                </a:r>
                <a14:m>
                  <m:oMath xmlns:m="http://schemas.openxmlformats.org/officeDocument/2006/math">
                    <m:r>
                      <a:rPr lang="en-US" i="1">
                        <a:latin typeface="Cambria Math" panose="02040503050406030204" pitchFamily="18" charset="0"/>
                      </a:rPr>
                      <m:t>ℤ</m:t>
                    </m:r>
                    <m:r>
                      <a:rPr lang="en-US" i="1">
                        <a:latin typeface="Cambria Math" panose="02040503050406030204" pitchFamily="18" charset="0"/>
                      </a:rPr>
                      <m:t> </m:t>
                    </m:r>
                  </m:oMath>
                </a14:m>
                <a:r>
                  <a:rPr lang="en-US" sz="2200" kern="1200" dirty="0">
                    <a:solidFill>
                      <a:schemeClr val="tx1"/>
                    </a:solidFill>
                    <a:effectLst/>
                    <a:latin typeface="Arial" panose="020B0604020202020204" pitchFamily="34" charset="0"/>
                    <a:ea typeface="+mn-ea"/>
                    <a:cs typeface="Arial" panose="020B0604020202020204" pitchFamily="34" charset="0"/>
                  </a:rPr>
                  <a:t>‘s mean integers)</a:t>
                </a:r>
                <a:endParaRPr lang="en-US" sz="2200"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This function should have an inverse</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So I did what mathematicians do and stared at walls for a bit and thought </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…and it hit me: Hilbert Curve!</a:t>
                </a:r>
                <a:endParaRPr lang="en-US" dirty="0">
                  <a:effectLst/>
                </a:endParaRPr>
              </a:p>
            </p:txBody>
          </p:sp>
        </mc:Choice>
        <mc:Fallback xmlns="">
          <p:sp>
            <p:nvSpPr>
              <p:cNvPr id="3" name="Content Placeholder 2">
                <a:extLst>
                  <a:ext uri="{FF2B5EF4-FFF2-40B4-BE49-F238E27FC236}">
                    <a16:creationId xmlns:a16="http://schemas.microsoft.com/office/drawing/2014/main" id="{44552D4D-B716-C540-A41C-0A2400E78320}"/>
                  </a:ext>
                </a:extLst>
              </p:cNvPr>
              <p:cNvSpPr>
                <a:spLocks noGrp="1" noRot="1" noChangeAspect="1" noMove="1" noResize="1" noEditPoints="1" noAdjustHandles="1" noChangeArrowheads="1" noChangeShapeType="1" noTextEdit="1"/>
              </p:cNvSpPr>
              <p:nvPr>
                <p:ph idx="1"/>
              </p:nvPr>
            </p:nvSpPr>
            <p:spPr>
              <a:blipFill>
                <a:blip r:embed="rId3"/>
                <a:stretch>
                  <a:fillRect l="-1976" t="-1929" r="-258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xmlns="" id="{3D6FA6A8-B4C0-E042-924B-C95D1B7250B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770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47E71-41FB-724E-A2D6-B571AC94B8C2}"/>
              </a:ext>
            </a:extLst>
          </p:cNvPr>
          <p:cNvSpPr>
            <a:spLocks noGrp="1"/>
          </p:cNvSpPr>
          <p:nvPr>
            <p:ph type="title"/>
          </p:nvPr>
        </p:nvSpPr>
        <p:spPr/>
        <p:txBody>
          <a:bodyPr/>
          <a:lstStyle/>
          <a:p>
            <a:r>
              <a:rPr lang="en-US" dirty="0"/>
              <a:t>Hilbert Curve</a:t>
            </a:r>
          </a:p>
        </p:txBody>
      </p:sp>
      <p:sp>
        <p:nvSpPr>
          <p:cNvPr id="4" name="Text Placeholder 3">
            <a:extLst>
              <a:ext uri="{FF2B5EF4-FFF2-40B4-BE49-F238E27FC236}">
                <a16:creationId xmlns:a16="http://schemas.microsoft.com/office/drawing/2014/main" xmlns="" id="{F2F0E3D7-EBF7-824F-BEBC-07269434FEB0}"/>
              </a:ext>
            </a:extLst>
          </p:cNvPr>
          <p:cNvSpPr>
            <a:spLocks noGrp="1"/>
          </p:cNvSpPr>
          <p:nvPr>
            <p:ph type="body" sz="quarter" idx="10"/>
          </p:nvPr>
        </p:nvSpPr>
        <p:spPr/>
        <p:txBody>
          <a:bodyPr/>
          <a:lstStyle/>
          <a:p>
            <a:endParaRPr lang="en-US"/>
          </a:p>
        </p:txBody>
      </p:sp>
      <p:pic>
        <p:nvPicPr>
          <p:cNvPr id="6" name="Content Placeholder 11">
            <a:extLst>
              <a:ext uri="{FF2B5EF4-FFF2-40B4-BE49-F238E27FC236}">
                <a16:creationId xmlns:a16="http://schemas.microsoft.com/office/drawing/2014/main" xmlns="" id="{74E89A31-0DE7-4E4D-A8D4-2A4491DF494C}"/>
              </a:ext>
            </a:extLst>
          </p:cNvPr>
          <p:cNvPicPr>
            <a:picLocks noChangeAspect="1"/>
          </p:cNvPicPr>
          <p:nvPr/>
        </p:nvPicPr>
        <p:blipFill>
          <a:blip r:embed="rId3"/>
          <a:stretch>
            <a:fillRect/>
          </a:stretch>
        </p:blipFill>
        <p:spPr>
          <a:xfrm>
            <a:off x="136637" y="707388"/>
            <a:ext cx="4093960" cy="4093960"/>
          </a:xfrm>
          <a:prstGeom prst="rect">
            <a:avLst/>
          </a:prstGeom>
        </p:spPr>
      </p:pic>
      <p:pic>
        <p:nvPicPr>
          <p:cNvPr id="9" name="Picture 8">
            <a:extLst>
              <a:ext uri="{FF2B5EF4-FFF2-40B4-BE49-F238E27FC236}">
                <a16:creationId xmlns:a16="http://schemas.microsoft.com/office/drawing/2014/main" xmlns="" id="{0E10612F-9FD3-A84B-9697-4B28E12FE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965" y="181909"/>
            <a:ext cx="3457561" cy="5068470"/>
          </a:xfrm>
          <a:prstGeom prst="rect">
            <a:avLst/>
          </a:prstGeom>
        </p:spPr>
      </p:pic>
    </p:spTree>
    <p:extLst>
      <p:ext uri="{BB962C8B-B14F-4D97-AF65-F5344CB8AC3E}">
        <p14:creationId xmlns:p14="http://schemas.microsoft.com/office/powerpoint/2010/main" val="280545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5BD0C8-1B3C-A645-9890-A6967B0A5409}"/>
              </a:ext>
            </a:extLst>
          </p:cNvPr>
          <p:cNvSpPr>
            <a:spLocks noGrp="1"/>
          </p:cNvSpPr>
          <p:nvPr>
            <p:ph type="title"/>
          </p:nvPr>
        </p:nvSpPr>
        <p:spPr/>
        <p:txBody>
          <a:bodyPr/>
          <a:lstStyle/>
          <a:p>
            <a:r>
              <a:rPr lang="en-US" dirty="0"/>
              <a:t>Hilbert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1A32627-91B2-4349-9A0F-E99769D7B6CE}"/>
                  </a:ext>
                </a:extLst>
              </p:cNvPr>
              <p:cNvSpPr>
                <a:spLocks noGrp="1"/>
              </p:cNvSpPr>
              <p:nvPr>
                <p:ph idx="1"/>
              </p:nvPr>
            </p:nvSpPr>
            <p:spPr/>
            <p:txBody>
              <a:bodyPr>
                <a:normAutofit lnSpcReduction="10000"/>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This gives us two functions:</a:t>
                </a:r>
                <a:endParaRPr lang="en-US" sz="2200"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If we have the length of the curve as an integer, we can determine the (</a:t>
                </a:r>
                <a:r>
                  <a:rPr lang="en-US" sz="2200" i="1" kern="1200" dirty="0" err="1">
                    <a:solidFill>
                      <a:schemeClr val="tx1"/>
                    </a:solidFill>
                    <a:effectLst/>
                    <a:latin typeface="Arial" panose="020B0604020202020204" pitchFamily="34" charset="0"/>
                    <a:ea typeface="+mn-ea"/>
                    <a:cs typeface="Arial" panose="020B0604020202020204" pitchFamily="34" charset="0"/>
                  </a:rPr>
                  <a:t>x,y</a:t>
                </a:r>
                <a:r>
                  <a:rPr lang="en-US" sz="2200" kern="1200" dirty="0">
                    <a:solidFill>
                      <a:schemeClr val="tx1"/>
                    </a:solidFill>
                    <a:effectLst/>
                    <a:latin typeface="Arial" panose="020B0604020202020204" pitchFamily="34" charset="0"/>
                    <a:ea typeface="+mn-ea"/>
                    <a:cs typeface="Arial" panose="020B0604020202020204" pitchFamily="34" charset="0"/>
                  </a:rPr>
                  <a:t>) coordinate that the curve ends at</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If we have the (</a:t>
                </a:r>
                <a:r>
                  <a:rPr lang="en-US" sz="2200" i="1" kern="1200" dirty="0" err="1">
                    <a:solidFill>
                      <a:schemeClr val="tx1"/>
                    </a:solidFill>
                    <a:effectLst/>
                    <a:latin typeface="Arial" panose="020B0604020202020204" pitchFamily="34" charset="0"/>
                    <a:ea typeface="+mn-ea"/>
                    <a:cs typeface="Arial" panose="020B0604020202020204" pitchFamily="34" charset="0"/>
                  </a:rPr>
                  <a:t>x,y</a:t>
                </a:r>
                <a:r>
                  <a:rPr lang="en-US" sz="2200" i="1" kern="1200" dirty="0">
                    <a:solidFill>
                      <a:schemeClr val="tx1"/>
                    </a:solidFill>
                    <a:effectLst/>
                    <a:latin typeface="Arial" panose="020B0604020202020204" pitchFamily="34" charset="0"/>
                    <a:ea typeface="+mn-ea"/>
                    <a:cs typeface="Arial" panose="020B0604020202020204" pitchFamily="34" charset="0"/>
                  </a:rPr>
                  <a:t>)</a:t>
                </a:r>
                <a:r>
                  <a:rPr lang="en-US" sz="2200" kern="1200" dirty="0">
                    <a:solidFill>
                      <a:schemeClr val="tx1"/>
                    </a:solidFill>
                    <a:effectLst/>
                    <a:latin typeface="Arial" panose="020B0604020202020204" pitchFamily="34" charset="0"/>
                    <a:ea typeface="+mn-ea"/>
                    <a:cs typeface="Arial" panose="020B0604020202020204" pitchFamily="34" charset="0"/>
                  </a:rPr>
                  <a:t> integer coordinate in the plane, we can determine the length of the curve, which is an integer</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This is awesome! We’re done!</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Except… there are constraints</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This only works for curves up to length </a:t>
                </a:r>
                <a14:m>
                  <m:oMath xmlns:m="http://schemas.openxmlformats.org/officeDocument/2006/math">
                    <m:sSup>
                      <m:sSupPr>
                        <m:ctrlPr>
                          <a:rPr lang="en-US" sz="2200" i="1" kern="1200">
                            <a:solidFill>
                              <a:schemeClr val="tx1"/>
                            </a:solidFill>
                            <a:effectLst/>
                            <a:latin typeface="Cambria Math" panose="02040503050406030204" pitchFamily="18" charset="0"/>
                            <a:ea typeface="+mn-ea"/>
                            <a:cs typeface="Arial" panose="020B0604020202020204" pitchFamily="34" charset="0"/>
                          </a:rPr>
                        </m:ctrlPr>
                      </m:sSupPr>
                      <m:e>
                        <m:r>
                          <a:rPr lang="en-US" sz="2200" b="0" i="1" kern="1200" smtClean="0">
                            <a:solidFill>
                              <a:schemeClr val="tx1"/>
                            </a:solidFill>
                            <a:effectLst/>
                            <a:latin typeface="Cambria Math" panose="02040503050406030204" pitchFamily="18" charset="0"/>
                            <a:ea typeface="+mn-ea"/>
                            <a:cs typeface="Arial" panose="020B0604020202020204" pitchFamily="34" charset="0"/>
                          </a:rPr>
                          <m:t>𝑚</m:t>
                        </m:r>
                      </m:e>
                      <m:sup>
                        <m:r>
                          <a:rPr lang="en-US" sz="2200" b="0" i="1" kern="1200">
                            <a:solidFill>
                              <a:schemeClr val="tx1"/>
                            </a:solidFill>
                            <a:effectLst/>
                            <a:latin typeface="Cambria Math" panose="02040503050406030204" pitchFamily="18" charset="0"/>
                            <a:ea typeface="+mn-ea"/>
                            <a:cs typeface="Arial" panose="020B0604020202020204" pitchFamily="34" charset="0"/>
                          </a:rPr>
                          <m:t>2</m:t>
                        </m:r>
                      </m:sup>
                    </m:sSup>
                  </m:oMath>
                </a14:m>
                <a:r>
                  <a:rPr lang="en-US" sz="2200" kern="1200" dirty="0">
                    <a:solidFill>
                      <a:schemeClr val="tx1"/>
                    </a:solidFill>
                    <a:effectLst/>
                    <a:latin typeface="Arial" panose="020B0604020202020204" pitchFamily="34" charset="0"/>
                    <a:ea typeface="+mn-ea"/>
                    <a:cs typeface="Arial" panose="020B0604020202020204" pitchFamily="34" charset="0"/>
                  </a:rPr>
                  <a:t> - 1, then we get repetitions</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It also requires that </a:t>
                </a:r>
                <a:r>
                  <a:rPr lang="en-US" sz="2200" i="1" kern="1200" dirty="0">
                    <a:solidFill>
                      <a:schemeClr val="tx1"/>
                    </a:solidFill>
                    <a:effectLst/>
                    <a:latin typeface="Arial" panose="020B0604020202020204" pitchFamily="34" charset="0"/>
                    <a:ea typeface="+mn-ea"/>
                    <a:cs typeface="Arial" panose="020B0604020202020204" pitchFamily="34" charset="0"/>
                  </a:rPr>
                  <a:t>n</a:t>
                </a:r>
                <a:r>
                  <a:rPr lang="en-US" sz="2200" kern="1200" dirty="0">
                    <a:solidFill>
                      <a:schemeClr val="tx1"/>
                    </a:solidFill>
                    <a:effectLst/>
                    <a:latin typeface="Arial" panose="020B0604020202020204" pitchFamily="34" charset="0"/>
                    <a:ea typeface="+mn-ea"/>
                    <a:cs typeface="Arial" panose="020B0604020202020204" pitchFamily="34" charset="0"/>
                  </a:rPr>
                  <a:t> = </a:t>
                </a:r>
                <a:r>
                  <a:rPr lang="en-US" sz="2200" i="1" kern="1200" dirty="0">
                    <a:solidFill>
                      <a:schemeClr val="tx1"/>
                    </a:solidFill>
                    <a:effectLst/>
                    <a:latin typeface="Arial" panose="020B0604020202020204" pitchFamily="34" charset="0"/>
                    <a:ea typeface="+mn-ea"/>
                    <a:cs typeface="Arial" panose="020B0604020202020204" pitchFamily="34" charset="0"/>
                  </a:rPr>
                  <a:t>m</a:t>
                </a:r>
                <a:r>
                  <a:rPr lang="en-US" sz="2200" kern="1200" dirty="0">
                    <a:solidFill>
                      <a:schemeClr val="tx1"/>
                    </a:solidFill>
                    <a:effectLst/>
                    <a:latin typeface="Arial" panose="020B0604020202020204" pitchFamily="34" charset="0"/>
                    <a:ea typeface="+mn-ea"/>
                    <a:cs typeface="Arial" panose="020B0604020202020204" pitchFamily="34" charset="0"/>
                  </a:rPr>
                  <a:t>, so… I cheated and used modulus for the adjectives (</a:t>
                </a:r>
                <a:r>
                  <a:rPr lang="en-US" sz="2200" i="1" kern="1200" dirty="0">
                    <a:solidFill>
                      <a:schemeClr val="tx1"/>
                    </a:solidFill>
                    <a:effectLst/>
                    <a:latin typeface="Arial" panose="020B0604020202020204" pitchFamily="34" charset="0"/>
                    <a:ea typeface="+mn-ea"/>
                    <a:cs typeface="Arial" panose="020B0604020202020204" pitchFamily="34" charset="0"/>
                  </a:rPr>
                  <a:t>n</a:t>
                </a:r>
                <a:r>
                  <a:rPr lang="en-US" sz="2200" kern="1200" dirty="0">
                    <a:solidFill>
                      <a:schemeClr val="tx1"/>
                    </a:solidFill>
                    <a:effectLst/>
                    <a:latin typeface="Arial" panose="020B0604020202020204" pitchFamily="34" charset="0"/>
                    <a:ea typeface="+mn-ea"/>
                    <a:cs typeface="Arial" panose="020B0604020202020204" pitchFamily="34" charset="0"/>
                  </a:rPr>
                  <a:t>)</a:t>
                </a:r>
              </a:p>
            </p:txBody>
          </p:sp>
        </mc:Choice>
        <mc:Fallback xmlns="">
          <p:sp>
            <p:nvSpPr>
              <p:cNvPr id="3" name="Content Placeholder 2">
                <a:extLst>
                  <a:ext uri="{FF2B5EF4-FFF2-40B4-BE49-F238E27FC236}">
                    <a16:creationId xmlns:a16="http://schemas.microsoft.com/office/drawing/2014/main" id="{D1A32627-91B2-4349-9A0F-E99769D7B6CE}"/>
                  </a:ext>
                </a:extLst>
              </p:cNvPr>
              <p:cNvSpPr>
                <a:spLocks noGrp="1" noRot="1" noChangeAspect="1" noMove="1" noResize="1" noEditPoints="1" noAdjustHandles="1" noChangeArrowheads="1" noChangeShapeType="1" noTextEdit="1"/>
              </p:cNvSpPr>
              <p:nvPr>
                <p:ph idx="1"/>
              </p:nvPr>
            </p:nvSpPr>
            <p:spPr>
              <a:blipFill>
                <a:blip r:embed="rId3"/>
                <a:stretch>
                  <a:fillRect l="-1976" t="-2572" r="-1520" b="-1286"/>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xmlns="" id="{51471F9F-2605-3D4F-97C9-E2F9DF6DA3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857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85507-1159-5D44-A01B-EADDC8B923F2}"/>
              </a:ext>
            </a:extLst>
          </p:cNvPr>
          <p:cNvSpPr>
            <a:spLocks noGrp="1"/>
          </p:cNvSpPr>
          <p:nvPr>
            <p:ph type="title"/>
          </p:nvPr>
        </p:nvSpPr>
        <p:spPr/>
        <p:txBody>
          <a:bodyPr/>
          <a:lstStyle/>
          <a:p>
            <a:r>
              <a:rPr lang="en-US" dirty="0"/>
              <a:t>Numbers to Names</a:t>
            </a:r>
          </a:p>
        </p:txBody>
      </p:sp>
      <p:sp>
        <p:nvSpPr>
          <p:cNvPr id="3" name="Content Placeholder 2">
            <a:extLst>
              <a:ext uri="{FF2B5EF4-FFF2-40B4-BE49-F238E27FC236}">
                <a16:creationId xmlns:a16="http://schemas.microsoft.com/office/drawing/2014/main" xmlns="" id="{E4C591B0-9B11-BD4D-A7F7-0F429A4AE35D}"/>
              </a:ext>
            </a:extLst>
          </p:cNvPr>
          <p:cNvSpPr>
            <a:spLocks noGrp="1"/>
          </p:cNvSpPr>
          <p:nvPr>
            <p:ph idx="1"/>
          </p:nvPr>
        </p:nvSpPr>
        <p:spPr/>
        <p:txBody>
          <a:bodyPr>
            <a:normAutofit lnSpcReduction="10000"/>
          </a:bodyPr>
          <a:lstStyle/>
          <a:p>
            <a:r>
              <a:rPr lang="en-US" dirty="0"/>
              <a:t>I have:</a:t>
            </a:r>
          </a:p>
          <a:p>
            <a:r>
              <a:rPr lang="en-US" dirty="0">
                <a:ea typeface="Arial Unicode MS" panose="020B0604020202020204" pitchFamily="34" charset="-128"/>
              </a:rPr>
              <a:t> ✅ Words</a:t>
            </a:r>
            <a:endParaRPr lang="en-US" dirty="0"/>
          </a:p>
          <a:p>
            <a:r>
              <a:rPr lang="en-US" dirty="0">
                <a:ea typeface="Arial Unicode MS" panose="020B0604020202020204" pitchFamily="34" charset="-128"/>
              </a:rPr>
              <a:t> ✅ </a:t>
            </a:r>
            <a:r>
              <a:rPr lang="en-US" dirty="0"/>
              <a:t>️</a:t>
            </a:r>
            <a:r>
              <a:rPr lang="en-US" dirty="0">
                <a:ea typeface="Arial Unicode MS" panose="020B0604020202020204" pitchFamily="34" charset="-128"/>
              </a:rPr>
              <a:t>Methods</a:t>
            </a:r>
          </a:p>
          <a:p>
            <a:r>
              <a:rPr lang="en-US" dirty="0">
                <a:ea typeface="Arial Unicode MS" panose="020B0604020202020204" pitchFamily="34" charset="-128"/>
              </a:rPr>
              <a:t> </a:t>
            </a:r>
            <a:r>
              <a:rPr lang="en-US" b="1" dirty="0">
                <a:ea typeface="Arial Unicode MS" panose="020B0604020202020204" pitchFamily="34" charset="-128"/>
              </a:rPr>
              <a:t>❓</a:t>
            </a:r>
            <a:r>
              <a:rPr lang="en-US" dirty="0">
                <a:ea typeface="Arial Unicode MS" panose="020B0604020202020204" pitchFamily="34" charset="-128"/>
              </a:rPr>
              <a:t> Input</a:t>
            </a:r>
          </a:p>
          <a:p>
            <a:r>
              <a:rPr lang="en-US" sz="2200" kern="1200" dirty="0">
                <a:solidFill>
                  <a:schemeClr val="tx1"/>
                </a:solidFill>
                <a:effectLst/>
                <a:latin typeface="Arial" panose="020B0604020202020204" pitchFamily="34" charset="0"/>
                <a:ea typeface="+mn-ea"/>
                <a:cs typeface="Arial" panose="020B0604020202020204" pitchFamily="34" charset="0"/>
              </a:rPr>
              <a:t>CVE IDs:</a:t>
            </a:r>
            <a:r>
              <a:rPr lang="en-US" sz="2200" kern="1200" baseline="0" dirty="0">
                <a:solidFill>
                  <a:schemeClr val="tx1"/>
                </a:solidFill>
                <a:effectLst/>
                <a:latin typeface="Arial" panose="020B0604020202020204" pitchFamily="34" charset="0"/>
                <a:ea typeface="+mn-ea"/>
                <a:cs typeface="Arial" panose="020B0604020202020204" pitchFamily="34" charset="0"/>
              </a:rPr>
              <a:t> </a:t>
            </a:r>
            <a:r>
              <a:rPr lang="en-US" sz="2200" kern="1200" dirty="0">
                <a:solidFill>
                  <a:schemeClr val="tx1"/>
                </a:solidFill>
                <a:effectLst/>
                <a:latin typeface="Arial" panose="020B0604020202020204" pitchFamily="34" charset="0"/>
                <a:ea typeface="+mn-ea"/>
                <a:cs typeface="Arial" panose="020B0604020202020204" pitchFamily="34" charset="0"/>
              </a:rPr>
              <a:t>CVE-YYYY-N…</a:t>
            </a:r>
          </a:p>
          <a:p>
            <a:pPr lvl="1"/>
            <a:r>
              <a:rPr lang="en-US" sz="2200" kern="1200" dirty="0">
                <a:solidFill>
                  <a:schemeClr val="tx1"/>
                </a:solidFill>
                <a:effectLst/>
                <a:latin typeface="Arial" panose="020B0604020202020204" pitchFamily="34" charset="0"/>
                <a:ea typeface="+mn-ea"/>
                <a:cs typeface="Arial" panose="020B0604020202020204" pitchFamily="34" charset="0"/>
              </a:rPr>
              <a:t>How big is this number again?</a:t>
            </a:r>
            <a:endParaRPr lang="en-US" sz="2200"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If we remove ‘–’ and consider YYYYN… as the number we’re mapping to a word pair, then CVEs tend to be larger than number of adjectives (</a:t>
            </a:r>
            <a:r>
              <a:rPr lang="en-US" sz="2200" i="1" kern="1200" dirty="0">
                <a:solidFill>
                  <a:schemeClr val="tx1"/>
                </a:solidFill>
                <a:effectLst/>
                <a:latin typeface="Arial" panose="020B0604020202020204" pitchFamily="34" charset="0"/>
                <a:ea typeface="+mn-ea"/>
                <a:cs typeface="Arial" panose="020B0604020202020204" pitchFamily="34" charset="0"/>
              </a:rPr>
              <a:t>n</a:t>
            </a:r>
            <a:r>
              <a:rPr lang="en-US" sz="2200" kern="1200" dirty="0">
                <a:solidFill>
                  <a:schemeClr val="tx1"/>
                </a:solidFill>
                <a:effectLst/>
                <a:latin typeface="Arial" panose="020B0604020202020204" pitchFamily="34" charset="0"/>
                <a:ea typeface="+mn-ea"/>
                <a:cs typeface="Arial" panose="020B0604020202020204" pitchFamily="34" charset="0"/>
              </a:rPr>
              <a:t>) times the number of nouns (</a:t>
            </a:r>
            <a:r>
              <a:rPr lang="en-US" i="1" dirty="0"/>
              <a:t>m</a:t>
            </a:r>
            <a:r>
              <a:rPr lang="en-US" sz="2200" kern="1200" dirty="0">
                <a:solidFill>
                  <a:schemeClr val="tx1"/>
                </a:solidFill>
                <a:effectLst/>
                <a:latin typeface="Arial" panose="020B0604020202020204" pitchFamily="34" charset="0"/>
                <a:ea typeface="+mn-ea"/>
                <a:cs typeface="Arial" panose="020B0604020202020204" pitchFamily="34" charset="0"/>
              </a:rPr>
              <a:t>), especially for the smaller word lists</a:t>
            </a:r>
          </a:p>
        </p:txBody>
      </p:sp>
      <p:sp>
        <p:nvSpPr>
          <p:cNvPr id="4" name="Text Placeholder 3">
            <a:extLst>
              <a:ext uri="{FF2B5EF4-FFF2-40B4-BE49-F238E27FC236}">
                <a16:creationId xmlns:a16="http://schemas.microsoft.com/office/drawing/2014/main" xmlns="" id="{911D1F8E-A292-4C44-8BDB-3A9FF114899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1403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5C3EED-3964-7E43-83F3-C09B571CFE52}"/>
              </a:ext>
            </a:extLst>
          </p:cNvPr>
          <p:cNvSpPr>
            <a:spLocks noGrp="1"/>
          </p:cNvSpPr>
          <p:nvPr>
            <p:ph type="title"/>
          </p:nvPr>
        </p:nvSpPr>
        <p:spPr/>
        <p:txBody>
          <a:bodyPr/>
          <a:lstStyle/>
          <a:p>
            <a:r>
              <a:rPr lang="en-US" dirty="0"/>
              <a:t>Numbers to Names</a:t>
            </a:r>
          </a:p>
        </p:txBody>
      </p:sp>
      <p:sp>
        <p:nvSpPr>
          <p:cNvPr id="3" name="Content Placeholder 2">
            <a:extLst>
              <a:ext uri="{FF2B5EF4-FFF2-40B4-BE49-F238E27FC236}">
                <a16:creationId xmlns:a16="http://schemas.microsoft.com/office/drawing/2014/main" xmlns="" id="{F0D7F8BA-FD77-354F-81E5-AF15692A5632}"/>
              </a:ext>
            </a:extLst>
          </p:cNvPr>
          <p:cNvSpPr>
            <a:spLocks noGrp="1"/>
          </p:cNvSpPr>
          <p:nvPr>
            <p:ph idx="1"/>
          </p:nvPr>
        </p:nvSpPr>
        <p:spPr/>
        <p:txBody>
          <a:bodyPr>
            <a:normAutofit lnSpcReduction="10000"/>
          </a:bodyPr>
          <a:lstStyle/>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Options</a:t>
            </a: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Take the modulus of the CVE by the total number of word combinations</a:t>
            </a:r>
          </a:p>
          <a:p>
            <a:pPr lvl="2" rtl="0" eaLnBrk="1" latinLnBrk="0" hangingPunct="1"/>
            <a:r>
              <a:rPr lang="en-US" sz="2000" kern="1200" dirty="0">
                <a:solidFill>
                  <a:schemeClr val="tx1"/>
                </a:solidFill>
                <a:effectLst/>
                <a:latin typeface="Arial" panose="020B0604020202020204" pitchFamily="34" charset="0"/>
                <a:ea typeface="+mn-ea"/>
                <a:cs typeface="Arial" panose="020B0604020202020204" pitchFamily="34" charset="0"/>
              </a:rPr>
              <a:t>Oops, collisions!</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Take CVE – Minimum CVE and try that</a:t>
            </a:r>
          </a:p>
          <a:p>
            <a:pPr lvl="2" rtl="0" eaLnBrk="1" latinLnBrk="0" hangingPunct="1"/>
            <a:r>
              <a:rPr lang="en-US" dirty="0"/>
              <a:t>W</a:t>
            </a:r>
            <a:r>
              <a:rPr lang="en-US" sz="2000" kern="1200" dirty="0">
                <a:solidFill>
                  <a:schemeClr val="tx1"/>
                </a:solidFill>
                <a:effectLst/>
                <a:latin typeface="Arial" panose="020B0604020202020204" pitchFamily="34" charset="0"/>
                <a:ea typeface="+mn-ea"/>
                <a:cs typeface="Arial" panose="020B0604020202020204" pitchFamily="34" charset="0"/>
              </a:rPr>
              <a:t>hich doesn’t reduce IDs like CVE-2015-1000002 enough</a:t>
            </a:r>
            <a:endParaRPr lang="en-US" dirty="0">
              <a:effectLst/>
            </a:endParaRPr>
          </a:p>
          <a:p>
            <a:pPr lvl="1"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Use MATH and solve this better</a:t>
            </a:r>
          </a:p>
          <a:p>
            <a:pPr lvl="2" rtl="0" eaLnBrk="1" latinLnBrk="0" hangingPunct="1"/>
            <a:r>
              <a:rPr lang="en-US" dirty="0"/>
              <a:t>H</a:t>
            </a:r>
            <a:r>
              <a:rPr lang="en-US" sz="2000" kern="1200" dirty="0">
                <a:solidFill>
                  <a:schemeClr val="tx1"/>
                </a:solidFill>
                <a:effectLst/>
                <a:latin typeface="Arial" panose="020B0604020202020204" pitchFamily="34" charset="0"/>
                <a:ea typeface="+mn-ea"/>
                <a:cs typeface="Arial" panose="020B0604020202020204" pitchFamily="34" charset="0"/>
              </a:rPr>
              <a:t>int: Cantor Pairing/Unpairing functions</a:t>
            </a:r>
          </a:p>
          <a:p>
            <a:pPr lvl="2" rtl="0" eaLnBrk="1" latinLnBrk="0" hangingPunct="1"/>
            <a:r>
              <a:rPr lang="en-US" sz="2000" kern="1200" dirty="0">
                <a:solidFill>
                  <a:schemeClr val="tx1"/>
                </a:solidFill>
                <a:effectLst/>
                <a:latin typeface="Arial" panose="020B0604020202020204" pitchFamily="34" charset="0"/>
                <a:ea typeface="+mn-ea"/>
                <a:cs typeface="Arial" panose="020B0604020202020204" pitchFamily="34" charset="0"/>
              </a:rPr>
              <a:t>The problem is that this gives some names with two words and some with three to four words</a:t>
            </a:r>
            <a:endParaRPr lang="en-US" dirty="0">
              <a:effectLst/>
            </a:endParaRPr>
          </a:p>
          <a:p>
            <a:pPr rtl="0" eaLnBrk="1" latinLnBrk="0" hangingPunct="1"/>
            <a:r>
              <a:rPr lang="en-US" sz="2200" kern="1200" dirty="0">
                <a:solidFill>
                  <a:schemeClr val="tx1"/>
                </a:solidFill>
                <a:effectLst/>
                <a:latin typeface="Arial" panose="020B0604020202020204" pitchFamily="34" charset="0"/>
                <a:ea typeface="+mn-ea"/>
                <a:cs typeface="Arial" panose="020B0604020202020204" pitchFamily="34" charset="0"/>
              </a:rPr>
              <a:t>…still working on a solution</a:t>
            </a:r>
            <a:endParaRPr lang="en-US" dirty="0">
              <a:effectLst/>
            </a:endParaRPr>
          </a:p>
        </p:txBody>
      </p:sp>
      <p:sp>
        <p:nvSpPr>
          <p:cNvPr id="4" name="Text Placeholder 3">
            <a:extLst>
              <a:ext uri="{FF2B5EF4-FFF2-40B4-BE49-F238E27FC236}">
                <a16:creationId xmlns:a16="http://schemas.microsoft.com/office/drawing/2014/main" xmlns="" id="{6B24A1A6-1F92-CB49-989F-5E6C7AFF05F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31374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DE0906-6843-BE4A-AE69-C55F2B791337}"/>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xmlns="" id="{2C4DE115-A09A-524B-929C-3ABC137728C4}"/>
              </a:ext>
            </a:extLst>
          </p:cNvPr>
          <p:cNvSpPr>
            <a:spLocks noGrp="1"/>
          </p:cNvSpPr>
          <p:nvPr>
            <p:ph type="body" sz="quarter" idx="10"/>
          </p:nvPr>
        </p:nvSpPr>
        <p:spPr/>
        <p:txBody>
          <a:bodyPr/>
          <a:lstStyle/>
          <a:p>
            <a:r>
              <a:rPr lang="en-US" dirty="0"/>
              <a:t>Examples</a:t>
            </a:r>
          </a:p>
        </p:txBody>
      </p:sp>
    </p:spTree>
    <p:extLst>
      <p:ext uri="{BB962C8B-B14F-4D97-AF65-F5344CB8AC3E}">
        <p14:creationId xmlns:p14="http://schemas.microsoft.com/office/powerpoint/2010/main" val="4137907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FD7AAED-02A6-F84F-86E4-5694FEC38445}"/>
              </a:ext>
            </a:extLst>
          </p:cNvPr>
          <p:cNvSpPr>
            <a:spLocks noGrp="1"/>
          </p:cNvSpPr>
          <p:nvPr>
            <p:ph sz="half" idx="2"/>
          </p:nvPr>
        </p:nvSpPr>
        <p:spPr>
          <a:xfrm>
            <a:off x="381001" y="1079499"/>
            <a:ext cx="4800600" cy="3937001"/>
          </a:xfrm>
        </p:spPr>
        <p:txBody>
          <a:bodyPr/>
          <a:lstStyle/>
          <a:p>
            <a:r>
              <a:rPr lang="en-US" dirty="0"/>
              <a:t>CVE-2017-5715</a:t>
            </a:r>
          </a:p>
          <a:p>
            <a:pPr marL="171450" lvl="1" indent="0">
              <a:buNone/>
            </a:pPr>
            <a:r>
              <a:rPr lang="en-US" sz="1800" dirty="0"/>
              <a:t>CPUs using speculative execution and branch prediction provide side-channel to read protected memory</a:t>
            </a:r>
          </a:p>
          <a:p>
            <a:r>
              <a:rPr lang="en-US" sz="2200" kern="1200" dirty="0">
                <a:solidFill>
                  <a:schemeClr val="tx1"/>
                </a:solidFill>
                <a:effectLst/>
                <a:latin typeface="Arial" panose="020B0604020202020204" pitchFamily="34" charset="0"/>
                <a:ea typeface="+mn-ea"/>
                <a:cs typeface="Arial" panose="020B0604020202020204" pitchFamily="34" charset="0"/>
              </a:rPr>
              <a:t>common: deputy consideration</a:t>
            </a:r>
          </a:p>
          <a:p>
            <a:r>
              <a:rPr lang="en-US" sz="2200" kern="1200" dirty="0">
                <a:solidFill>
                  <a:schemeClr val="tx1"/>
                </a:solidFill>
                <a:effectLst/>
                <a:latin typeface="Arial" panose="020B0604020202020204" pitchFamily="34" charset="0"/>
                <a:ea typeface="+mn-ea"/>
                <a:cs typeface="Arial" panose="020B0604020202020204" pitchFamily="34" charset="0"/>
              </a:rPr>
              <a:t>happy-words: genetic paradise</a:t>
            </a:r>
          </a:p>
          <a:p>
            <a:r>
              <a:rPr lang="en-US" sz="2200" kern="1200" dirty="0" err="1">
                <a:solidFill>
                  <a:schemeClr val="tx1"/>
                </a:solidFill>
                <a:effectLst/>
                <a:latin typeface="Arial" panose="020B0604020202020204" pitchFamily="34" charset="0"/>
                <a:ea typeface="+mn-ea"/>
                <a:cs typeface="Arial" panose="020B0604020202020204" pitchFamily="34" charset="0"/>
              </a:rPr>
              <a:t>nlp</a:t>
            </a:r>
            <a:r>
              <a:rPr lang="en-US" sz="2200" kern="1200" dirty="0">
                <a:solidFill>
                  <a:schemeClr val="tx1"/>
                </a:solidFill>
                <a:effectLst/>
                <a:latin typeface="Arial" panose="020B0604020202020204" pitchFamily="34" charset="0"/>
                <a:ea typeface="+mn-ea"/>
                <a:cs typeface="Arial" panose="020B0604020202020204" pitchFamily="34" charset="0"/>
              </a:rPr>
              <a:t>: starched amplify</a:t>
            </a:r>
          </a:p>
          <a:p>
            <a:r>
              <a:rPr lang="en-US" sz="2200" kern="1200" dirty="0" err="1">
                <a:solidFill>
                  <a:schemeClr val="tx1"/>
                </a:solidFill>
                <a:effectLst/>
                <a:latin typeface="Arial" panose="020B0604020202020204" pitchFamily="34" charset="0"/>
                <a:ea typeface="+mn-ea"/>
                <a:cs typeface="Arial" panose="020B0604020202020204" pitchFamily="34" charset="0"/>
              </a:rPr>
              <a:t>wikitionary</a:t>
            </a:r>
            <a:r>
              <a:rPr lang="en-US" sz="2200" kern="1200" dirty="0">
                <a:solidFill>
                  <a:schemeClr val="tx1"/>
                </a:solidFill>
                <a:effectLst/>
                <a:latin typeface="Arial" panose="020B0604020202020204" pitchFamily="34" charset="0"/>
                <a:ea typeface="+mn-ea"/>
                <a:cs typeface="Arial" panose="020B0604020202020204" pitchFamily="34" charset="0"/>
              </a:rPr>
              <a:t>: </a:t>
            </a:r>
            <a:r>
              <a:rPr lang="en-US" sz="2200" kern="1200" dirty="0" err="1">
                <a:solidFill>
                  <a:schemeClr val="tx1"/>
                </a:solidFill>
                <a:effectLst/>
                <a:latin typeface="Arial" panose="020B0604020202020204" pitchFamily="34" charset="0"/>
                <a:ea typeface="+mn-ea"/>
                <a:cs typeface="Arial" panose="020B0604020202020204" pitchFamily="34" charset="0"/>
              </a:rPr>
              <a:t>abdominovesical</a:t>
            </a:r>
            <a:r>
              <a:rPr lang="en-US" sz="2200" kern="1200" dirty="0">
                <a:solidFill>
                  <a:schemeClr val="tx1"/>
                </a:solidFill>
                <a:effectLst/>
                <a:latin typeface="Arial" panose="020B0604020202020204" pitchFamily="34" charset="0"/>
                <a:ea typeface="+mn-ea"/>
                <a:cs typeface="Arial" panose="020B0604020202020204" pitchFamily="34" charset="0"/>
              </a:rPr>
              <a:t> </a:t>
            </a:r>
            <a:r>
              <a:rPr lang="en-US" sz="2200" kern="1200" dirty="0" err="1">
                <a:solidFill>
                  <a:schemeClr val="tx1"/>
                </a:solidFill>
                <a:effectLst/>
                <a:latin typeface="Arial" panose="020B0604020202020204" pitchFamily="34" charset="0"/>
                <a:ea typeface="+mn-ea"/>
                <a:cs typeface="Arial" panose="020B0604020202020204" pitchFamily="34" charset="0"/>
              </a:rPr>
              <a:t>aerophysics</a:t>
            </a:r>
            <a:endParaRPr lang="en-US" sz="2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Title 3">
            <a:extLst>
              <a:ext uri="{FF2B5EF4-FFF2-40B4-BE49-F238E27FC236}">
                <a16:creationId xmlns:a16="http://schemas.microsoft.com/office/drawing/2014/main" xmlns="" id="{238A6CBC-A325-9547-B345-FE7B22C5F02A}"/>
              </a:ext>
            </a:extLst>
          </p:cNvPr>
          <p:cNvSpPr>
            <a:spLocks noGrp="1"/>
          </p:cNvSpPr>
          <p:nvPr>
            <p:ph type="title"/>
          </p:nvPr>
        </p:nvSpPr>
        <p:spPr>
          <a:xfrm>
            <a:off x="381000" y="222250"/>
            <a:ext cx="8343899" cy="700290"/>
          </a:xfrm>
        </p:spPr>
        <p:txBody>
          <a:bodyPr/>
          <a:lstStyle/>
          <a:p>
            <a:r>
              <a:rPr lang="en-US" dirty="0" err="1"/>
              <a:t>Spectre</a:t>
            </a:r>
            <a:endParaRPr lang="en-US" dirty="0"/>
          </a:p>
        </p:txBody>
      </p:sp>
      <p:pic>
        <p:nvPicPr>
          <p:cNvPr id="11" name="Content Placeholder 10">
            <a:extLst>
              <a:ext uri="{FF2B5EF4-FFF2-40B4-BE49-F238E27FC236}">
                <a16:creationId xmlns:a16="http://schemas.microsoft.com/office/drawing/2014/main" xmlns="" id="{B673D5C8-555B-AC4B-B1A7-90D4557CA56E}"/>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537775" y="1451269"/>
            <a:ext cx="3149600" cy="2362200"/>
          </a:xfrm>
          <a:noFill/>
        </p:spPr>
      </p:pic>
      <p:sp>
        <p:nvSpPr>
          <p:cNvPr id="5" name="Title 3">
            <a:extLst>
              <a:ext uri="{FF2B5EF4-FFF2-40B4-BE49-F238E27FC236}">
                <a16:creationId xmlns:a16="http://schemas.microsoft.com/office/drawing/2014/main" xmlns="" id="{7EA9D32A-8723-BA42-8F6A-C1A7ACCCB37A}"/>
              </a:ext>
            </a:extLst>
          </p:cNvPr>
          <p:cNvSpPr txBox="1">
            <a:spLocks/>
          </p:cNvSpPr>
          <p:nvPr/>
        </p:nvSpPr>
        <p:spPr>
          <a:xfrm>
            <a:off x="1847088" y="222250"/>
            <a:ext cx="6877812" cy="70029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100" b="0" kern="1200">
                <a:solidFill>
                  <a:schemeClr val="tx1"/>
                </a:solidFill>
                <a:latin typeface="Arial" panose="020B0604020202020204" pitchFamily="34" charset="0"/>
                <a:ea typeface="+mj-ea"/>
                <a:cs typeface="Arial" panose="020B0604020202020204" pitchFamily="34" charset="0"/>
              </a:defRPr>
            </a:lvl1pPr>
          </a:lstStyle>
          <a:p>
            <a:r>
              <a:rPr lang="en-US" dirty="0"/>
              <a:t>V2</a:t>
            </a:r>
          </a:p>
        </p:txBody>
      </p:sp>
    </p:spTree>
    <p:extLst>
      <p:ext uri="{BB962C8B-B14F-4D97-AF65-F5344CB8AC3E}">
        <p14:creationId xmlns:p14="http://schemas.microsoft.com/office/powerpoint/2010/main" val="239752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xmlns="" id="{A6927F08-858A-054C-A398-147F7EED2CD4}"/>
              </a:ext>
            </a:extLst>
          </p:cNvPr>
          <p:cNvSpPr txBox="1">
            <a:spLocks/>
          </p:cNvSpPr>
          <p:nvPr/>
        </p:nvSpPr>
        <p:spPr>
          <a:xfrm>
            <a:off x="418338" y="2379245"/>
            <a:ext cx="4077462" cy="2478507"/>
          </a:xfrm>
          <a:prstGeom prst="rect">
            <a:avLst/>
          </a:prstGeom>
          <a:solidFill>
            <a:schemeClr val="bg1"/>
          </a:solidFill>
          <a:ln w="25400">
            <a:solidFill>
              <a:schemeClr val="accent1"/>
            </a:solidFill>
          </a:ln>
          <a:effectLst>
            <a:outerShdw blurRad="50800" dist="38100" dir="2700000" algn="tl" rotWithShape="0">
              <a:prstClr val="black">
                <a:alpha val="40000"/>
              </a:prstClr>
            </a:outerShdw>
          </a:effectLst>
        </p:spPr>
        <p:txBody>
          <a:bodyPr vert="horz" lIns="137160" tIns="137160" rIns="137160" bIns="137160" numCol="1" spcCol="18288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285750" indent="-171450" algn="l" defTabSz="914400" rtl="0" eaLnBrk="1" latinLnBrk="0" hangingPunct="1">
              <a:lnSpc>
                <a:spcPct val="100000"/>
              </a:lnSpc>
              <a:spcBef>
                <a:spcPts val="500"/>
              </a:spcBef>
              <a:buSzPct val="80000"/>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5143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42950" indent="-171450" algn="l" defTabSz="914400" rtl="0" eaLnBrk="1" latinLnBrk="0" hangingPunct="1">
              <a:lnSpc>
                <a:spcPct val="100000"/>
              </a:lnSpc>
              <a:spcBef>
                <a:spcPts val="500"/>
              </a:spcBef>
              <a:buClr>
                <a:schemeClr val="tx1">
                  <a:lumMod val="50000"/>
                  <a:lumOff val="50000"/>
                </a:schemeClr>
              </a:buClr>
              <a:buFont typeface="Lucida Grande"/>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973138" indent="-168275" algn="l" defTabSz="914400" rtl="0" eaLnBrk="1" latinLnBrk="0" hangingPunct="1">
              <a:lnSpc>
                <a:spcPct val="90000"/>
              </a:lnSpc>
              <a:spcBef>
                <a:spcPts val="500"/>
              </a:spcBef>
              <a:buFont typeface="Arial" panose="020B0604020202020204" pitchFamily="34" charset="0"/>
              <a:buChar char="•"/>
              <a:defRPr sz="22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50" dirty="0"/>
              <a:t>Art</a:t>
            </a:r>
          </a:p>
          <a:p>
            <a:r>
              <a:rPr lang="en-US" sz="1650" dirty="0"/>
              <a:t>Technical Manager “slash” Principal Engineer</a:t>
            </a:r>
          </a:p>
          <a:p>
            <a:r>
              <a:rPr lang="en-US" sz="1650" dirty="0"/>
              <a:t>Coordinated Vulnerability Disclosure</a:t>
            </a:r>
          </a:p>
          <a:p>
            <a:r>
              <a:rPr lang="en-US" sz="1650" dirty="0"/>
              <a:t>@</a:t>
            </a:r>
            <a:r>
              <a:rPr lang="en-US" sz="1650" dirty="0" err="1"/>
              <a:t>zmanion</a:t>
            </a:r>
            <a:endParaRPr lang="en-US" sz="1650" dirty="0"/>
          </a:p>
        </p:txBody>
      </p:sp>
      <p:sp>
        <p:nvSpPr>
          <p:cNvPr id="6" name="Content Placeholder 1">
            <a:extLst>
              <a:ext uri="{FF2B5EF4-FFF2-40B4-BE49-F238E27FC236}">
                <a16:creationId xmlns:a16="http://schemas.microsoft.com/office/drawing/2014/main" xmlns="" id="{30951FF0-88C1-0144-B563-47B05BA4C8C0}"/>
              </a:ext>
            </a:extLst>
          </p:cNvPr>
          <p:cNvSpPr txBox="1">
            <a:spLocks/>
          </p:cNvSpPr>
          <p:nvPr/>
        </p:nvSpPr>
        <p:spPr>
          <a:xfrm>
            <a:off x="4648201" y="2379246"/>
            <a:ext cx="4076700" cy="2478506"/>
          </a:xfrm>
          <a:prstGeom prst="rect">
            <a:avLst/>
          </a:prstGeom>
          <a:solidFill>
            <a:schemeClr val="bg1"/>
          </a:solidFill>
          <a:ln w="25400">
            <a:solidFill>
              <a:schemeClr val="accent1"/>
            </a:solidFill>
          </a:ln>
          <a:effectLst>
            <a:outerShdw blurRad="50800" dist="38100" dir="2700000" algn="tl" rotWithShape="0">
              <a:prstClr val="black">
                <a:alpha val="40000"/>
              </a:prstClr>
            </a:outerShdw>
          </a:effectLst>
        </p:spPr>
        <p:txBody>
          <a:bodyPr vert="horz" lIns="137160" tIns="137160" rIns="137160" bIns="137160" numCol="1" spcCol="18288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285750" indent="-171450" algn="l" defTabSz="914400" rtl="0" eaLnBrk="1" latinLnBrk="0" hangingPunct="1">
              <a:lnSpc>
                <a:spcPct val="100000"/>
              </a:lnSpc>
              <a:spcBef>
                <a:spcPts val="500"/>
              </a:spcBef>
              <a:buSzPct val="80000"/>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5143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42950" indent="-171450" algn="l" defTabSz="914400" rtl="0" eaLnBrk="1" latinLnBrk="0" hangingPunct="1">
              <a:lnSpc>
                <a:spcPct val="100000"/>
              </a:lnSpc>
              <a:spcBef>
                <a:spcPts val="500"/>
              </a:spcBef>
              <a:buClr>
                <a:schemeClr val="tx1">
                  <a:lumMod val="50000"/>
                  <a:lumOff val="50000"/>
                </a:schemeClr>
              </a:buClr>
              <a:buFont typeface="Lucida Grande"/>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973138" indent="-168275" algn="l" defTabSz="914400" rtl="0" eaLnBrk="1" latinLnBrk="0" hangingPunct="1">
              <a:lnSpc>
                <a:spcPct val="90000"/>
              </a:lnSpc>
              <a:spcBef>
                <a:spcPts val="500"/>
              </a:spcBef>
              <a:buFont typeface="Arial" panose="020B0604020202020204" pitchFamily="34" charset="0"/>
              <a:buChar char="•"/>
              <a:defRPr sz="22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50" dirty="0"/>
              <a:t>Leigh</a:t>
            </a:r>
          </a:p>
          <a:p>
            <a:r>
              <a:rPr lang="en-US" sz="1650" dirty="0"/>
              <a:t>Math: Ph. D. in Algebraic Topology</a:t>
            </a:r>
          </a:p>
          <a:p>
            <a:r>
              <a:rPr lang="en-US" sz="1650" dirty="0"/>
              <a:t>DNS blacklist analysis</a:t>
            </a:r>
          </a:p>
          <a:p>
            <a:r>
              <a:rPr lang="en-US" sz="1650" dirty="0"/>
              <a:t>co-Editor-in-Chief, ACM Digital Threats Research and Practice</a:t>
            </a:r>
          </a:p>
        </p:txBody>
      </p:sp>
      <p:pic>
        <p:nvPicPr>
          <p:cNvPr id="7" name="Picture 6">
            <a:extLst>
              <a:ext uri="{FF2B5EF4-FFF2-40B4-BE49-F238E27FC236}">
                <a16:creationId xmlns:a16="http://schemas.microsoft.com/office/drawing/2014/main" xmlns="" id="{F6994DA9-B105-9248-B03F-540B3BBC8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716073"/>
            <a:ext cx="5486400" cy="1410788"/>
          </a:xfrm>
          <a:prstGeom prst="rect">
            <a:avLst/>
          </a:prstGeom>
        </p:spPr>
      </p:pic>
      <p:pic>
        <p:nvPicPr>
          <p:cNvPr id="13" name="Picture 12">
            <a:extLst>
              <a:ext uri="{FF2B5EF4-FFF2-40B4-BE49-F238E27FC236}">
                <a16:creationId xmlns:a16="http://schemas.microsoft.com/office/drawing/2014/main" xmlns="" id="{6489F4AD-99EB-CC41-A02A-BEC8E3ED3B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910" b="6262"/>
          <a:stretch/>
        </p:blipFill>
        <p:spPr>
          <a:xfrm>
            <a:off x="391444" y="2365798"/>
            <a:ext cx="4145279" cy="2637255"/>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xmlns="" id="{6292133B-BA6E-3B4B-A8CD-E168EA32C2FE}"/>
              </a:ext>
            </a:extLst>
          </p:cNvPr>
          <p:cNvPicPr>
            <a:picLocks noChangeAspect="1"/>
          </p:cNvPicPr>
          <p:nvPr/>
        </p:nvPicPr>
        <p:blipFill rotWithShape="1">
          <a:blip r:embed="rId5">
            <a:extLst>
              <a:ext uri="{28A0092B-C50C-407E-A947-70E740481C1C}">
                <a14:useLocalDpi xmlns:a14="http://schemas.microsoft.com/office/drawing/2010/main" val="0"/>
              </a:ext>
            </a:extLst>
          </a:blip>
          <a:srcRect l="6423" r="5457"/>
          <a:stretch/>
        </p:blipFill>
        <p:spPr>
          <a:xfrm>
            <a:off x="4612339" y="2368296"/>
            <a:ext cx="4141695" cy="26345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90795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FD7AAED-02A6-F84F-86E4-5694FEC38445}"/>
              </a:ext>
            </a:extLst>
          </p:cNvPr>
          <p:cNvSpPr>
            <a:spLocks noGrp="1"/>
          </p:cNvSpPr>
          <p:nvPr>
            <p:ph sz="half" idx="2"/>
          </p:nvPr>
        </p:nvSpPr>
        <p:spPr>
          <a:xfrm>
            <a:off x="381001" y="1079499"/>
            <a:ext cx="4800600" cy="3937001"/>
          </a:xfrm>
        </p:spPr>
        <p:txBody>
          <a:bodyPr>
            <a:normAutofit lnSpcReduction="10000"/>
          </a:bodyPr>
          <a:lstStyle/>
          <a:p>
            <a:r>
              <a:rPr lang="en-US" dirty="0"/>
              <a:t>CVE-2017-5715</a:t>
            </a:r>
          </a:p>
          <a:p>
            <a:pPr marL="171450" lvl="1" indent="0">
              <a:buNone/>
            </a:pPr>
            <a:r>
              <a:rPr lang="en-US" sz="1800" dirty="0"/>
              <a:t>CPUs using speculative execution and branch prediction provide side-channel to read protected memory</a:t>
            </a:r>
            <a:endParaRPr lang="en-US" sz="2200" kern="1200" dirty="0">
              <a:solidFill>
                <a:schemeClr val="tx1"/>
              </a:solidFill>
              <a:effectLst/>
              <a:latin typeface="Arial" panose="020B0604020202020204" pitchFamily="34" charset="0"/>
              <a:ea typeface="+mn-ea"/>
              <a:cs typeface="Arial" panose="020B0604020202020204" pitchFamily="34" charset="0"/>
            </a:endParaRPr>
          </a:p>
          <a:p>
            <a:r>
              <a:rPr lang="en-US" sz="2200" kern="1200" dirty="0">
                <a:solidFill>
                  <a:schemeClr val="tx1"/>
                </a:solidFill>
                <a:effectLst/>
                <a:latin typeface="Arial" panose="020B0604020202020204" pitchFamily="34" charset="0"/>
                <a:ea typeface="+mn-ea"/>
                <a:cs typeface="Arial" panose="020B0604020202020204" pitchFamily="34" charset="0"/>
              </a:rPr>
              <a:t>Add “severity” as a dimension</a:t>
            </a:r>
          </a:p>
          <a:p>
            <a:pPr lvl="1"/>
            <a:r>
              <a:rPr lang="en-US" sz="2200" kern="1200" dirty="0">
                <a:solidFill>
                  <a:schemeClr val="tx1"/>
                </a:solidFill>
                <a:effectLst/>
                <a:latin typeface="Arial" panose="020B0604020202020204" pitchFamily="34" charset="0"/>
                <a:ea typeface="+mn-ea"/>
                <a:cs typeface="Arial" panose="020B0604020202020204" pitchFamily="34" charset="0"/>
              </a:rPr>
              <a:t>CVSS</a:t>
            </a:r>
            <a:r>
              <a:rPr lang="en-US" sz="2200" kern="1200" baseline="0" dirty="0">
                <a:solidFill>
                  <a:schemeClr val="tx1"/>
                </a:solidFill>
                <a:effectLst/>
                <a:latin typeface="Arial" panose="020B0604020202020204" pitchFamily="34" charset="0"/>
                <a:ea typeface="+mn-ea"/>
                <a:cs typeface="Arial" panose="020B0604020202020204" pitchFamily="34" charset="0"/>
              </a:rPr>
              <a:t> v2 Base: 4.7 (sigh)</a:t>
            </a:r>
            <a:endParaRPr lang="en-US" sz="2200" kern="1200" dirty="0">
              <a:solidFill>
                <a:schemeClr val="tx1"/>
              </a:solidFill>
              <a:effectLst/>
              <a:latin typeface="Arial" panose="020B0604020202020204" pitchFamily="34" charset="0"/>
              <a:ea typeface="+mn-ea"/>
              <a:cs typeface="Arial" panose="020B0604020202020204" pitchFamily="34" charset="0"/>
            </a:endParaRPr>
          </a:p>
          <a:p>
            <a:r>
              <a:rPr lang="en-US" sz="2200" kern="1200" dirty="0">
                <a:solidFill>
                  <a:schemeClr val="tx1"/>
                </a:solidFill>
                <a:effectLst/>
                <a:latin typeface="Arial" panose="020B0604020202020204" pitchFamily="34" charset="0"/>
                <a:ea typeface="+mn-ea"/>
                <a:cs typeface="Arial" panose="020B0604020202020204" pitchFamily="34" charset="0"/>
              </a:rPr>
              <a:t>happy-words: </a:t>
            </a:r>
            <a:r>
              <a:rPr lang="en-US" sz="2200" b="1" kern="1200" dirty="0">
                <a:solidFill>
                  <a:schemeClr val="tx1"/>
                </a:solidFill>
                <a:effectLst/>
                <a:latin typeface="Arial" panose="020B0604020202020204" pitchFamily="34" charset="0"/>
                <a:ea typeface="+mn-ea"/>
                <a:cs typeface="Arial" panose="020B0604020202020204" pitchFamily="34" charset="0"/>
              </a:rPr>
              <a:t>abundant</a:t>
            </a:r>
            <a:r>
              <a:rPr lang="en-US" sz="2200" kern="1200" dirty="0">
                <a:solidFill>
                  <a:schemeClr val="tx1"/>
                </a:solidFill>
                <a:effectLst/>
                <a:latin typeface="Arial" panose="020B0604020202020204" pitchFamily="34" charset="0"/>
                <a:ea typeface="+mn-ea"/>
                <a:cs typeface="Arial" panose="020B0604020202020204" pitchFamily="34" charset="0"/>
              </a:rPr>
              <a:t> genetic paradise</a:t>
            </a:r>
          </a:p>
          <a:p>
            <a:r>
              <a:rPr lang="en-US" sz="2200" kern="1200" dirty="0" err="1">
                <a:solidFill>
                  <a:schemeClr val="tx1"/>
                </a:solidFill>
                <a:effectLst/>
                <a:latin typeface="Arial" panose="020B0604020202020204" pitchFamily="34" charset="0"/>
                <a:ea typeface="+mn-ea"/>
                <a:cs typeface="Arial" panose="020B0604020202020204" pitchFamily="34" charset="0"/>
              </a:rPr>
              <a:t>nlp</a:t>
            </a:r>
            <a:r>
              <a:rPr lang="en-US" sz="2200" kern="1200" dirty="0">
                <a:solidFill>
                  <a:schemeClr val="tx1"/>
                </a:solidFill>
                <a:effectLst/>
                <a:latin typeface="Arial" panose="020B0604020202020204" pitchFamily="34" charset="0"/>
                <a:ea typeface="+mn-ea"/>
                <a:cs typeface="Arial" panose="020B0604020202020204" pitchFamily="34" charset="0"/>
              </a:rPr>
              <a:t>: </a:t>
            </a:r>
            <a:r>
              <a:rPr lang="en-US" sz="2200" b="1" kern="1200" dirty="0">
                <a:solidFill>
                  <a:schemeClr val="tx1"/>
                </a:solidFill>
                <a:effectLst/>
                <a:latin typeface="Arial" panose="020B0604020202020204" pitchFamily="34" charset="0"/>
                <a:ea typeface="+mn-ea"/>
                <a:cs typeface="Arial" panose="020B0604020202020204" pitchFamily="34" charset="0"/>
              </a:rPr>
              <a:t>accustomed</a:t>
            </a:r>
            <a:r>
              <a:rPr lang="en-US" sz="2200" kern="1200" dirty="0">
                <a:solidFill>
                  <a:schemeClr val="tx1"/>
                </a:solidFill>
                <a:effectLst/>
                <a:latin typeface="Arial" panose="020B0604020202020204" pitchFamily="34" charset="0"/>
                <a:ea typeface="+mn-ea"/>
                <a:cs typeface="Arial" panose="020B0604020202020204" pitchFamily="34" charset="0"/>
              </a:rPr>
              <a:t> starched amplify</a:t>
            </a:r>
          </a:p>
          <a:p>
            <a:r>
              <a:rPr lang="en-US" sz="2200" kern="1200" dirty="0">
                <a:solidFill>
                  <a:schemeClr val="tx1"/>
                </a:solidFill>
                <a:effectLst/>
                <a:latin typeface="Arial" panose="020B0604020202020204" pitchFamily="34" charset="0"/>
                <a:ea typeface="+mn-ea"/>
                <a:cs typeface="Arial" panose="020B0604020202020204" pitchFamily="34" charset="0"/>
              </a:rPr>
              <a:t>CVSS 4.7</a:t>
            </a:r>
            <a:r>
              <a:rPr lang="en-US" sz="2200" kern="1200" baseline="0" dirty="0">
                <a:solidFill>
                  <a:schemeClr val="tx1"/>
                </a:solidFill>
                <a:effectLst/>
                <a:latin typeface="Arial" panose="020B0604020202020204" pitchFamily="34" charset="0"/>
                <a:ea typeface="+mn-ea"/>
                <a:cs typeface="Arial" panose="020B0604020202020204" pitchFamily="34" charset="0"/>
              </a:rPr>
              <a:t> always maps to “abundant” or “accustomed”</a:t>
            </a:r>
            <a:endParaRPr lang="en-US" sz="2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Title 3">
            <a:extLst>
              <a:ext uri="{FF2B5EF4-FFF2-40B4-BE49-F238E27FC236}">
                <a16:creationId xmlns:a16="http://schemas.microsoft.com/office/drawing/2014/main" xmlns="" id="{238A6CBC-A325-9547-B345-FE7B22C5F02A}"/>
              </a:ext>
            </a:extLst>
          </p:cNvPr>
          <p:cNvSpPr>
            <a:spLocks noGrp="1"/>
          </p:cNvSpPr>
          <p:nvPr>
            <p:ph type="title"/>
          </p:nvPr>
        </p:nvSpPr>
        <p:spPr>
          <a:xfrm>
            <a:off x="381000" y="222250"/>
            <a:ext cx="8343899" cy="700290"/>
          </a:xfrm>
        </p:spPr>
        <p:txBody>
          <a:bodyPr/>
          <a:lstStyle/>
          <a:p>
            <a:r>
              <a:rPr lang="en-US" dirty="0" err="1"/>
              <a:t>Spectre</a:t>
            </a:r>
            <a:endParaRPr lang="en-US" dirty="0"/>
          </a:p>
        </p:txBody>
      </p:sp>
      <p:pic>
        <p:nvPicPr>
          <p:cNvPr id="11" name="Content Placeholder 10">
            <a:extLst>
              <a:ext uri="{FF2B5EF4-FFF2-40B4-BE49-F238E27FC236}">
                <a16:creationId xmlns:a16="http://schemas.microsoft.com/office/drawing/2014/main" xmlns="" id="{B673D5C8-555B-AC4B-B1A7-90D4557CA56E}"/>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537775" y="1451269"/>
            <a:ext cx="3149600" cy="2362200"/>
          </a:xfrm>
          <a:noFill/>
        </p:spPr>
      </p:pic>
      <p:sp>
        <p:nvSpPr>
          <p:cNvPr id="5" name="Title 3">
            <a:extLst>
              <a:ext uri="{FF2B5EF4-FFF2-40B4-BE49-F238E27FC236}">
                <a16:creationId xmlns:a16="http://schemas.microsoft.com/office/drawing/2014/main" xmlns="" id="{7EA9D32A-8723-BA42-8F6A-C1A7ACCCB37A}"/>
              </a:ext>
            </a:extLst>
          </p:cNvPr>
          <p:cNvSpPr txBox="1">
            <a:spLocks/>
          </p:cNvSpPr>
          <p:nvPr/>
        </p:nvSpPr>
        <p:spPr>
          <a:xfrm>
            <a:off x="1847088" y="222250"/>
            <a:ext cx="6877812" cy="70029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100" b="0" kern="1200">
                <a:solidFill>
                  <a:schemeClr val="tx1"/>
                </a:solidFill>
                <a:latin typeface="Arial" panose="020B0604020202020204" pitchFamily="34" charset="0"/>
                <a:ea typeface="+mj-ea"/>
                <a:cs typeface="Arial" panose="020B0604020202020204" pitchFamily="34" charset="0"/>
              </a:defRPr>
            </a:lvl1pPr>
          </a:lstStyle>
          <a:p>
            <a:r>
              <a:rPr lang="en-US" dirty="0"/>
              <a:t>V2 plus Severity</a:t>
            </a:r>
          </a:p>
        </p:txBody>
      </p:sp>
    </p:spTree>
    <p:extLst>
      <p:ext uri="{BB962C8B-B14F-4D97-AF65-F5344CB8AC3E}">
        <p14:creationId xmlns:p14="http://schemas.microsoft.com/office/powerpoint/2010/main" val="727785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FD7AAED-02A6-F84F-86E4-5694FEC38445}"/>
              </a:ext>
            </a:extLst>
          </p:cNvPr>
          <p:cNvSpPr>
            <a:spLocks noGrp="1"/>
          </p:cNvSpPr>
          <p:nvPr>
            <p:ph sz="half" idx="2"/>
          </p:nvPr>
        </p:nvSpPr>
        <p:spPr>
          <a:xfrm>
            <a:off x="381001" y="1079499"/>
            <a:ext cx="4800600" cy="3937001"/>
          </a:xfrm>
        </p:spPr>
        <p:txBody>
          <a:bodyPr/>
          <a:lstStyle/>
          <a:p>
            <a:r>
              <a:rPr lang="en-US" dirty="0"/>
              <a:t>CVE-2014-0160</a:t>
            </a:r>
          </a:p>
          <a:p>
            <a:pPr marL="171450" lvl="1" indent="0">
              <a:buNone/>
            </a:pPr>
            <a:r>
              <a:rPr lang="en-US" sz="1800" dirty="0"/>
              <a:t>OpenSSL Heartbeat Extension packet over-read leaks process memory including private TLS keys</a:t>
            </a:r>
          </a:p>
          <a:p>
            <a:r>
              <a:rPr lang="en-US" dirty="0"/>
              <a:t>c</a:t>
            </a:r>
            <a:r>
              <a:rPr lang="en-US" sz="2200" kern="1200" dirty="0">
                <a:solidFill>
                  <a:schemeClr val="tx1"/>
                </a:solidFill>
                <a:effectLst/>
                <a:latin typeface="Arial" panose="020B0604020202020204" pitchFamily="34" charset="0"/>
                <a:ea typeface="+mn-ea"/>
                <a:cs typeface="Arial" panose="020B0604020202020204" pitchFamily="34" charset="0"/>
              </a:rPr>
              <a:t>ommon: drawbridge clam</a:t>
            </a:r>
          </a:p>
          <a:p>
            <a:r>
              <a:rPr lang="en-US" sz="2200" kern="1200" dirty="0">
                <a:solidFill>
                  <a:schemeClr val="tx1"/>
                </a:solidFill>
                <a:effectLst/>
                <a:latin typeface="Arial" panose="020B0604020202020204" pitchFamily="34" charset="0"/>
                <a:ea typeface="+mn-ea"/>
                <a:cs typeface="Arial" panose="020B0604020202020204" pitchFamily="34" charset="0"/>
              </a:rPr>
              <a:t>happy-words: economic freedom</a:t>
            </a:r>
          </a:p>
          <a:p>
            <a:r>
              <a:rPr lang="en-US" sz="2200" kern="1200" dirty="0" err="1">
                <a:solidFill>
                  <a:schemeClr val="tx1"/>
                </a:solidFill>
                <a:effectLst/>
                <a:latin typeface="Arial" panose="020B0604020202020204" pitchFamily="34" charset="0"/>
                <a:ea typeface="+mn-ea"/>
                <a:cs typeface="Arial" panose="020B0604020202020204" pitchFamily="34" charset="0"/>
              </a:rPr>
              <a:t>nlp</a:t>
            </a:r>
            <a:r>
              <a:rPr lang="en-US" sz="2200" kern="1200" dirty="0">
                <a:solidFill>
                  <a:schemeClr val="tx1"/>
                </a:solidFill>
                <a:effectLst/>
                <a:latin typeface="Arial" panose="020B0604020202020204" pitchFamily="34" charset="0"/>
                <a:ea typeface="+mn-ea"/>
                <a:cs typeface="Arial" panose="020B0604020202020204" pitchFamily="34" charset="0"/>
              </a:rPr>
              <a:t>: </a:t>
            </a:r>
            <a:r>
              <a:rPr lang="en-US" sz="2200" kern="1200" dirty="0" err="1">
                <a:solidFill>
                  <a:schemeClr val="tx1"/>
                </a:solidFill>
                <a:effectLst/>
                <a:latin typeface="Arial" panose="020B0604020202020204" pitchFamily="34" charset="0"/>
                <a:ea typeface="+mn-ea"/>
                <a:cs typeface="Arial" panose="020B0604020202020204" pitchFamily="34" charset="0"/>
              </a:rPr>
              <a:t>submembranous</a:t>
            </a:r>
            <a:r>
              <a:rPr lang="en-US" sz="2200" kern="1200" dirty="0">
                <a:solidFill>
                  <a:schemeClr val="tx1"/>
                </a:solidFill>
                <a:effectLst/>
                <a:latin typeface="Arial" panose="020B0604020202020204" pitchFamily="34" charset="0"/>
                <a:ea typeface="+mn-ea"/>
                <a:cs typeface="Arial" panose="020B0604020202020204" pitchFamily="34" charset="0"/>
              </a:rPr>
              <a:t> alp</a:t>
            </a:r>
          </a:p>
          <a:p>
            <a:r>
              <a:rPr lang="en-US" sz="2200" kern="1200" dirty="0" err="1">
                <a:solidFill>
                  <a:schemeClr val="tx1"/>
                </a:solidFill>
                <a:effectLst/>
                <a:latin typeface="Arial" panose="020B0604020202020204" pitchFamily="34" charset="0"/>
                <a:ea typeface="+mn-ea"/>
                <a:cs typeface="Arial" panose="020B0604020202020204" pitchFamily="34" charset="0"/>
              </a:rPr>
              <a:t>wikitionary</a:t>
            </a:r>
            <a:r>
              <a:rPr lang="en-US" sz="2200" kern="1200" dirty="0">
                <a:solidFill>
                  <a:schemeClr val="tx1"/>
                </a:solidFill>
                <a:effectLst/>
                <a:latin typeface="Arial" panose="020B0604020202020204" pitchFamily="34" charset="0"/>
                <a:ea typeface="+mn-ea"/>
                <a:cs typeface="Arial" panose="020B0604020202020204" pitchFamily="34" charset="0"/>
              </a:rPr>
              <a:t>: </a:t>
            </a:r>
            <a:r>
              <a:rPr lang="en-US" sz="2200" kern="1200" dirty="0" err="1">
                <a:solidFill>
                  <a:schemeClr val="tx1"/>
                </a:solidFill>
                <a:effectLst/>
                <a:latin typeface="Arial" panose="020B0604020202020204" pitchFamily="34" charset="0"/>
                <a:ea typeface="+mn-ea"/>
                <a:cs typeface="Arial" panose="020B0604020202020204" pitchFamily="34" charset="0"/>
              </a:rPr>
              <a:t>acclimatizable</a:t>
            </a:r>
            <a:r>
              <a:rPr lang="en-US" dirty="0"/>
              <a:t> </a:t>
            </a:r>
            <a:r>
              <a:rPr lang="en-US" sz="2200" kern="1200" dirty="0" err="1">
                <a:solidFill>
                  <a:schemeClr val="tx1"/>
                </a:solidFill>
                <a:effectLst/>
                <a:latin typeface="Arial" panose="020B0604020202020204" pitchFamily="34" charset="0"/>
                <a:ea typeface="+mn-ea"/>
                <a:cs typeface="Arial" panose="020B0604020202020204" pitchFamily="34" charset="0"/>
              </a:rPr>
              <a:t>adolescency</a:t>
            </a:r>
            <a:endParaRPr lang="en-US" sz="2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Title 3">
            <a:extLst>
              <a:ext uri="{FF2B5EF4-FFF2-40B4-BE49-F238E27FC236}">
                <a16:creationId xmlns:a16="http://schemas.microsoft.com/office/drawing/2014/main" xmlns="" id="{238A6CBC-A325-9547-B345-FE7B22C5F02A}"/>
              </a:ext>
            </a:extLst>
          </p:cNvPr>
          <p:cNvSpPr>
            <a:spLocks noGrp="1"/>
          </p:cNvSpPr>
          <p:nvPr>
            <p:ph type="title"/>
          </p:nvPr>
        </p:nvSpPr>
        <p:spPr>
          <a:xfrm>
            <a:off x="381000" y="222250"/>
            <a:ext cx="8343899" cy="700290"/>
          </a:xfrm>
        </p:spPr>
        <p:txBody>
          <a:bodyPr/>
          <a:lstStyle/>
          <a:p>
            <a:r>
              <a:rPr lang="en-US" dirty="0"/>
              <a:t>Heartbleed</a:t>
            </a:r>
          </a:p>
        </p:txBody>
      </p:sp>
      <p:pic>
        <p:nvPicPr>
          <p:cNvPr id="11" name="Content Placeholder 10">
            <a:extLst>
              <a:ext uri="{FF2B5EF4-FFF2-40B4-BE49-F238E27FC236}">
                <a16:creationId xmlns:a16="http://schemas.microsoft.com/office/drawing/2014/main" xmlns="" id="{B673D5C8-555B-AC4B-B1A7-90D4557CA56E}"/>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454650" y="1079500"/>
            <a:ext cx="3149600" cy="3937000"/>
          </a:xfrm>
          <a:noFill/>
        </p:spPr>
      </p:pic>
    </p:spTree>
    <p:extLst>
      <p:ext uri="{BB962C8B-B14F-4D97-AF65-F5344CB8AC3E}">
        <p14:creationId xmlns:p14="http://schemas.microsoft.com/office/powerpoint/2010/main" val="396871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FD7AAED-02A6-F84F-86E4-5694FEC38445}"/>
              </a:ext>
            </a:extLst>
          </p:cNvPr>
          <p:cNvSpPr>
            <a:spLocks noGrp="1"/>
          </p:cNvSpPr>
          <p:nvPr>
            <p:ph sz="half" idx="2"/>
          </p:nvPr>
        </p:nvSpPr>
        <p:spPr>
          <a:xfrm>
            <a:off x="381001" y="1079499"/>
            <a:ext cx="4800600" cy="3937001"/>
          </a:xfrm>
        </p:spPr>
        <p:txBody>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CVE-2016-5195</a:t>
            </a:r>
          </a:p>
          <a:p>
            <a:pPr marL="171450" lvl="1" indent="0">
              <a:buNone/>
            </a:pPr>
            <a:r>
              <a:rPr lang="en-US" sz="1800" dirty="0"/>
              <a:t>Linux kernel race condition in copy-on-write allows local privilege escalation</a:t>
            </a:r>
          </a:p>
          <a:p>
            <a:r>
              <a:rPr lang="en-US" sz="2200" kern="1200" dirty="0">
                <a:solidFill>
                  <a:schemeClr val="tx1"/>
                </a:solidFill>
                <a:effectLst/>
                <a:latin typeface="Arial" panose="020B0604020202020204" pitchFamily="34" charset="0"/>
                <a:ea typeface="+mn-ea"/>
                <a:cs typeface="Arial" panose="020B0604020202020204" pitchFamily="34" charset="0"/>
              </a:rPr>
              <a:t>common: division craw</a:t>
            </a:r>
          </a:p>
          <a:p>
            <a:r>
              <a:rPr lang="en-US" sz="2200" kern="1200" dirty="0">
                <a:solidFill>
                  <a:schemeClr val="tx1"/>
                </a:solidFill>
                <a:effectLst/>
                <a:latin typeface="Arial" panose="020B0604020202020204" pitchFamily="34" charset="0"/>
                <a:ea typeface="+mn-ea"/>
                <a:cs typeface="Arial" panose="020B0604020202020204" pitchFamily="34" charset="0"/>
              </a:rPr>
              <a:t>happy-words: heady convenience</a:t>
            </a:r>
          </a:p>
          <a:p>
            <a:r>
              <a:rPr lang="en-US" sz="2200" kern="1200" dirty="0" err="1">
                <a:solidFill>
                  <a:schemeClr val="tx1"/>
                </a:solidFill>
                <a:effectLst/>
                <a:latin typeface="Arial" panose="020B0604020202020204" pitchFamily="34" charset="0"/>
                <a:ea typeface="+mn-ea"/>
                <a:cs typeface="Arial" panose="020B0604020202020204" pitchFamily="34" charset="0"/>
              </a:rPr>
              <a:t>nlp</a:t>
            </a:r>
            <a:r>
              <a:rPr lang="en-US" sz="2200" kern="1200" dirty="0">
                <a:solidFill>
                  <a:schemeClr val="tx1"/>
                </a:solidFill>
                <a:effectLst/>
                <a:latin typeface="Arial" panose="020B0604020202020204" pitchFamily="34" charset="0"/>
                <a:ea typeface="+mn-ea"/>
                <a:cs typeface="Arial" panose="020B0604020202020204" pitchFamily="34" charset="0"/>
              </a:rPr>
              <a:t>: stubble aneurysmal</a:t>
            </a:r>
          </a:p>
          <a:p>
            <a:r>
              <a:rPr lang="en-US" sz="2200" kern="1200" dirty="0" err="1">
                <a:solidFill>
                  <a:schemeClr val="tx1"/>
                </a:solidFill>
                <a:effectLst/>
                <a:latin typeface="Arial" panose="020B0604020202020204" pitchFamily="34" charset="0"/>
                <a:ea typeface="+mn-ea"/>
                <a:cs typeface="Arial" panose="020B0604020202020204" pitchFamily="34" charset="0"/>
              </a:rPr>
              <a:t>wikitionary</a:t>
            </a:r>
            <a:r>
              <a:rPr lang="en-US" sz="2200" kern="1200" dirty="0">
                <a:solidFill>
                  <a:schemeClr val="tx1"/>
                </a:solidFill>
                <a:effectLst/>
                <a:latin typeface="Arial" panose="020B0604020202020204" pitchFamily="34" charset="0"/>
                <a:ea typeface="+mn-ea"/>
                <a:cs typeface="Arial" panose="020B0604020202020204" pitchFamily="34" charset="0"/>
              </a:rPr>
              <a:t>: </a:t>
            </a:r>
            <a:r>
              <a:rPr lang="en-US" sz="2200" kern="1200" dirty="0" err="1">
                <a:solidFill>
                  <a:schemeClr val="tx1"/>
                </a:solidFill>
                <a:effectLst/>
                <a:latin typeface="Arial" panose="020B0604020202020204" pitchFamily="34" charset="0"/>
                <a:ea typeface="+mn-ea"/>
                <a:cs typeface="Arial" panose="020B0604020202020204" pitchFamily="34" charset="0"/>
              </a:rPr>
              <a:t>acanthocarpous</a:t>
            </a:r>
            <a:r>
              <a:rPr lang="en-US" sz="2200" kern="1200" dirty="0">
                <a:solidFill>
                  <a:schemeClr val="tx1"/>
                </a:solidFill>
                <a:effectLst/>
                <a:latin typeface="Arial" panose="020B0604020202020204" pitchFamily="34" charset="0"/>
                <a:ea typeface="+mn-ea"/>
                <a:cs typeface="Arial" panose="020B0604020202020204" pitchFamily="34" charset="0"/>
              </a:rPr>
              <a:t> aftercomer</a:t>
            </a:r>
          </a:p>
        </p:txBody>
      </p:sp>
      <p:sp>
        <p:nvSpPr>
          <p:cNvPr id="4" name="Title 3">
            <a:extLst>
              <a:ext uri="{FF2B5EF4-FFF2-40B4-BE49-F238E27FC236}">
                <a16:creationId xmlns:a16="http://schemas.microsoft.com/office/drawing/2014/main" xmlns="" id="{238A6CBC-A325-9547-B345-FE7B22C5F02A}"/>
              </a:ext>
            </a:extLst>
          </p:cNvPr>
          <p:cNvSpPr>
            <a:spLocks noGrp="1"/>
          </p:cNvSpPr>
          <p:nvPr>
            <p:ph type="title"/>
          </p:nvPr>
        </p:nvSpPr>
        <p:spPr>
          <a:xfrm>
            <a:off x="381000" y="222250"/>
            <a:ext cx="8343899" cy="700290"/>
          </a:xfrm>
        </p:spPr>
        <p:txBody>
          <a:bodyPr/>
          <a:lstStyle/>
          <a:p>
            <a:r>
              <a:rPr lang="en-US" dirty="0"/>
              <a:t>Dirty COW</a:t>
            </a:r>
          </a:p>
        </p:txBody>
      </p:sp>
      <p:pic>
        <p:nvPicPr>
          <p:cNvPr id="11" name="Content Placeholder 10">
            <a:extLst>
              <a:ext uri="{FF2B5EF4-FFF2-40B4-BE49-F238E27FC236}">
                <a16:creationId xmlns:a16="http://schemas.microsoft.com/office/drawing/2014/main" xmlns="" id="{B673D5C8-555B-AC4B-B1A7-90D4557CA56E}"/>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454650" y="1316025"/>
            <a:ext cx="3149600" cy="3463949"/>
          </a:xfrm>
          <a:noFill/>
        </p:spPr>
      </p:pic>
    </p:spTree>
    <p:extLst>
      <p:ext uri="{BB962C8B-B14F-4D97-AF65-F5344CB8AC3E}">
        <p14:creationId xmlns:p14="http://schemas.microsoft.com/office/powerpoint/2010/main" val="11336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FD7AAED-02A6-F84F-86E4-5694FEC38445}"/>
              </a:ext>
            </a:extLst>
          </p:cNvPr>
          <p:cNvSpPr>
            <a:spLocks noGrp="1"/>
          </p:cNvSpPr>
          <p:nvPr>
            <p:ph sz="half" idx="2"/>
          </p:nvPr>
        </p:nvSpPr>
        <p:spPr>
          <a:xfrm>
            <a:off x="381001" y="1079499"/>
            <a:ext cx="4800600" cy="3937001"/>
          </a:xfrm>
        </p:spPr>
        <p:txBody>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CVE-2001-0241</a:t>
            </a:r>
          </a:p>
          <a:p>
            <a:pPr marL="171450" lvl="1" indent="0">
              <a:buNone/>
            </a:pPr>
            <a:r>
              <a:rPr lang="en-US" sz="1800" dirty="0"/>
              <a:t>Buffer overflow in Windows 2000 IIS .printer ISAPI extension allows remote code execution as SYSTEM</a:t>
            </a:r>
          </a:p>
          <a:p>
            <a:r>
              <a:rPr lang="en-US" sz="2200" kern="1200" dirty="0">
                <a:solidFill>
                  <a:schemeClr val="tx1"/>
                </a:solidFill>
                <a:effectLst/>
                <a:latin typeface="Arial" panose="020B0604020202020204" pitchFamily="34" charset="0"/>
                <a:ea typeface="+mn-ea"/>
                <a:cs typeface="Arial" panose="020B0604020202020204" pitchFamily="34" charset="0"/>
              </a:rPr>
              <a:t>common: </a:t>
            </a:r>
            <a:r>
              <a:rPr lang="en-US" dirty="0"/>
              <a:t>flax bugle</a:t>
            </a:r>
          </a:p>
          <a:p>
            <a:r>
              <a:rPr lang="en-US" dirty="0"/>
              <a:t>happy-words: manageable fidelity</a:t>
            </a:r>
          </a:p>
          <a:p>
            <a:r>
              <a:rPr lang="en-US" dirty="0" err="1"/>
              <a:t>nlp</a:t>
            </a:r>
            <a:r>
              <a:rPr lang="en-US" dirty="0"/>
              <a:t>: </a:t>
            </a:r>
            <a:r>
              <a:rPr lang="en-US" dirty="0" err="1"/>
              <a:t>tonometric</a:t>
            </a:r>
            <a:r>
              <a:rPr lang="en-US" dirty="0"/>
              <a:t> aggregate</a:t>
            </a:r>
          </a:p>
          <a:p>
            <a:r>
              <a:rPr lang="en-US" dirty="0" err="1"/>
              <a:t>wikitionary</a:t>
            </a:r>
            <a:r>
              <a:rPr lang="en-US" dirty="0"/>
              <a:t>: adventuresome </a:t>
            </a:r>
            <a:r>
              <a:rPr lang="en-US" dirty="0" err="1"/>
              <a:t>acroaesthesia</a:t>
            </a:r>
            <a:endParaRPr lang="en-US" sz="2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Title 3">
            <a:extLst>
              <a:ext uri="{FF2B5EF4-FFF2-40B4-BE49-F238E27FC236}">
                <a16:creationId xmlns:a16="http://schemas.microsoft.com/office/drawing/2014/main" xmlns="" id="{238A6CBC-A325-9547-B345-FE7B22C5F02A}"/>
              </a:ext>
            </a:extLst>
          </p:cNvPr>
          <p:cNvSpPr>
            <a:spLocks noGrp="1"/>
          </p:cNvSpPr>
          <p:nvPr>
            <p:ph type="title"/>
          </p:nvPr>
        </p:nvSpPr>
        <p:spPr>
          <a:xfrm>
            <a:off x="381000" y="222250"/>
            <a:ext cx="8343899" cy="700290"/>
          </a:xfrm>
        </p:spPr>
        <p:txBody>
          <a:bodyPr/>
          <a:lstStyle/>
          <a:p>
            <a:r>
              <a:rPr lang="en-US" dirty="0"/>
              <a:t>Unbranded 2001 IIS RCE</a:t>
            </a:r>
          </a:p>
        </p:txBody>
      </p:sp>
      <p:pic>
        <p:nvPicPr>
          <p:cNvPr id="5" name="Content Placeholder 10">
            <a:extLst>
              <a:ext uri="{FF2B5EF4-FFF2-40B4-BE49-F238E27FC236}">
                <a16:creationId xmlns:a16="http://schemas.microsoft.com/office/drawing/2014/main" xmlns="" id="{141EFC96-F19E-7A47-88E7-B3423B21D2F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454650" y="1376318"/>
            <a:ext cx="3149600" cy="3077361"/>
          </a:xfrm>
          <a:noFill/>
        </p:spPr>
      </p:pic>
    </p:spTree>
    <p:extLst>
      <p:ext uri="{BB962C8B-B14F-4D97-AF65-F5344CB8AC3E}">
        <p14:creationId xmlns:p14="http://schemas.microsoft.com/office/powerpoint/2010/main" val="2937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B5E3D85-C3C7-D14C-A8AA-590FFFA16DA1}"/>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726806" y="920750"/>
            <a:ext cx="3690387" cy="3690387"/>
          </a:xfrm>
          <a:prstGeom prst="rect">
            <a:avLst/>
          </a:prstGeom>
        </p:spPr>
      </p:pic>
    </p:spTree>
    <p:extLst>
      <p:ext uri="{BB962C8B-B14F-4D97-AF65-F5344CB8AC3E}">
        <p14:creationId xmlns:p14="http://schemas.microsoft.com/office/powerpoint/2010/main" val="309867948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49121-95C9-3842-8002-94EA6E3B8950}"/>
              </a:ext>
            </a:extLst>
          </p:cNvPr>
          <p:cNvSpPr>
            <a:spLocks noGrp="1"/>
          </p:cNvSpPr>
          <p:nvPr>
            <p:ph type="title"/>
          </p:nvPr>
        </p:nvSpPr>
        <p:spPr/>
        <p:txBody>
          <a:bodyPr/>
          <a:lstStyle/>
          <a:p>
            <a:r>
              <a:rPr lang="en-US" dirty="0"/>
              <a:t>Vulnerability Identification</a:t>
            </a:r>
          </a:p>
        </p:txBody>
      </p:sp>
      <p:sp>
        <p:nvSpPr>
          <p:cNvPr id="3" name="Content Placeholder 2">
            <a:extLst>
              <a:ext uri="{FF2B5EF4-FFF2-40B4-BE49-F238E27FC236}">
                <a16:creationId xmlns:a16="http://schemas.microsoft.com/office/drawing/2014/main" xmlns="" id="{B3E4FCAA-8F2E-8E4A-917D-64D88E08E2FD}"/>
              </a:ext>
            </a:extLst>
          </p:cNvPr>
          <p:cNvSpPr>
            <a:spLocks noGrp="1"/>
          </p:cNvSpPr>
          <p:nvPr>
            <p:ph idx="1"/>
          </p:nvPr>
        </p:nvSpPr>
        <p:spPr/>
        <p:txBody>
          <a:bodyPr>
            <a:normAutofit lnSpcReduction="10000"/>
          </a:bodyPr>
          <a:lstStyle/>
          <a:p>
            <a:r>
              <a:rPr lang="en-US" dirty="0"/>
              <a:t>Foundational vulnerability information system requirement</a:t>
            </a:r>
          </a:p>
          <a:p>
            <a:pPr lvl="1"/>
            <a:r>
              <a:rPr lang="en-US" dirty="0"/>
              <a:t>Coordinated Vulnerability Disclosure</a:t>
            </a:r>
          </a:p>
          <a:p>
            <a:pPr lvl="1"/>
            <a:r>
              <a:rPr lang="en-US" dirty="0"/>
              <a:t>(Known) vulnerability scanning and management</a:t>
            </a:r>
          </a:p>
          <a:p>
            <a:pPr lvl="0"/>
            <a:r>
              <a:rPr lang="en-US" dirty="0"/>
              <a:t>Identification already</a:t>
            </a:r>
            <a:r>
              <a:rPr lang="en-US" baseline="0" dirty="0"/>
              <a:t> exists – lots of it</a:t>
            </a:r>
          </a:p>
          <a:p>
            <a:pPr lvl="1"/>
            <a:r>
              <a:rPr lang="en-US" dirty="0"/>
              <a:t>Example: CUPS vulnerabilities published 2015-06-08</a:t>
            </a:r>
          </a:p>
          <a:p>
            <a:pPr lvl="2"/>
            <a:r>
              <a:rPr lang="en-US" sz="2000" kern="1200" dirty="0">
                <a:solidFill>
                  <a:schemeClr val="tx1"/>
                </a:solidFill>
                <a:effectLst/>
                <a:latin typeface="Arial" panose="020B0604020202020204" pitchFamily="34" charset="0"/>
                <a:ea typeface="+mn-ea"/>
                <a:cs typeface="Arial" panose="020B0604020202020204" pitchFamily="34" charset="0"/>
              </a:rPr>
              <a:t>CVE: CVE-2015-1158, CVE-2015-1159</a:t>
            </a:r>
            <a:endParaRPr lang="en-US" dirty="0"/>
          </a:p>
          <a:p>
            <a:pPr lvl="2"/>
            <a:r>
              <a:rPr lang="en-US" dirty="0"/>
              <a:t>CERT/CC: VU#810572</a:t>
            </a:r>
          </a:p>
          <a:p>
            <a:pPr lvl="2"/>
            <a:r>
              <a:rPr lang="en-US" dirty="0"/>
              <a:t>CUPS: STR #4609</a:t>
            </a:r>
          </a:p>
          <a:p>
            <a:pPr lvl="2"/>
            <a:r>
              <a:rPr lang="en-US" dirty="0"/>
              <a:t>FreeBSD: r389006</a:t>
            </a:r>
          </a:p>
          <a:p>
            <a:pPr lvl="1"/>
            <a:r>
              <a:rPr lang="en-US" dirty="0"/>
              <a:t>For much, much more detail, see: </a:t>
            </a:r>
            <a:r>
              <a:rPr lang="en-US" i="1" dirty="0"/>
              <a:t>Buying Into the Bias: Why Vulnerability Statistics Suck</a:t>
            </a:r>
            <a:r>
              <a:rPr lang="en-US" dirty="0"/>
              <a:t> (Martin and </a:t>
            </a:r>
            <a:r>
              <a:rPr lang="en-US" dirty="0" err="1"/>
              <a:t>Christey</a:t>
            </a:r>
            <a:r>
              <a:rPr lang="en-US" dirty="0"/>
              <a:t>)</a:t>
            </a:r>
          </a:p>
        </p:txBody>
      </p:sp>
      <p:sp>
        <p:nvSpPr>
          <p:cNvPr id="4" name="Text Placeholder 3">
            <a:extLst>
              <a:ext uri="{FF2B5EF4-FFF2-40B4-BE49-F238E27FC236}">
                <a16:creationId xmlns:a16="http://schemas.microsoft.com/office/drawing/2014/main" xmlns="" id="{EE32881A-54BA-1F4C-B620-238582A296F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4257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411892-C586-6046-922B-8BFDDFAF5160}"/>
              </a:ext>
            </a:extLst>
          </p:cNvPr>
          <p:cNvSpPr>
            <a:spLocks noGrp="1"/>
          </p:cNvSpPr>
          <p:nvPr>
            <p:ph type="title"/>
          </p:nvPr>
        </p:nvSpPr>
        <p:spPr/>
        <p:txBody>
          <a:bodyPr/>
          <a:lstStyle/>
          <a:p>
            <a:r>
              <a:rPr lang="en-US" dirty="0"/>
              <a:t>Numbers</a:t>
            </a:r>
            <a:r>
              <a:rPr lang="en-US" baseline="0" dirty="0"/>
              <a:t> and Words</a:t>
            </a:r>
            <a:endParaRPr lang="en-US" dirty="0"/>
          </a:p>
        </p:txBody>
      </p:sp>
      <p:sp>
        <p:nvSpPr>
          <p:cNvPr id="3" name="Content Placeholder 2">
            <a:extLst>
              <a:ext uri="{FF2B5EF4-FFF2-40B4-BE49-F238E27FC236}">
                <a16:creationId xmlns:a16="http://schemas.microsoft.com/office/drawing/2014/main" xmlns="" id="{6F7036F6-A913-6441-B847-2A0F3AA79D32}"/>
              </a:ext>
            </a:extLst>
          </p:cNvPr>
          <p:cNvSpPr>
            <a:spLocks noGrp="1"/>
          </p:cNvSpPr>
          <p:nvPr>
            <p:ph idx="1"/>
          </p:nvPr>
        </p:nvSpPr>
        <p:spPr/>
        <p:txBody>
          <a:bodyPr/>
          <a:lstStyle/>
          <a:p>
            <a:r>
              <a:rPr lang="en-US" dirty="0"/>
              <a:t>Professionals (and nerds) are</a:t>
            </a:r>
            <a:r>
              <a:rPr lang="en-US" baseline="0" dirty="0"/>
              <a:t> OK with numbers</a:t>
            </a:r>
          </a:p>
          <a:p>
            <a:r>
              <a:rPr lang="en-US" baseline="0" dirty="0"/>
              <a:t>The other 7.5999 billion humans on the planet are not, and they shouldn’t need to be</a:t>
            </a:r>
          </a:p>
          <a:p>
            <a:pPr lvl="1"/>
            <a:r>
              <a:rPr lang="en-US" dirty="0"/>
              <a:t>But, sometimes, they need to talk about vulnerabilities</a:t>
            </a:r>
          </a:p>
        </p:txBody>
      </p:sp>
      <p:sp>
        <p:nvSpPr>
          <p:cNvPr id="4" name="Text Placeholder 3">
            <a:extLst>
              <a:ext uri="{FF2B5EF4-FFF2-40B4-BE49-F238E27FC236}">
                <a16:creationId xmlns:a16="http://schemas.microsoft.com/office/drawing/2014/main" xmlns="" id="{47DA3961-A825-6749-8943-4AC2B402F6D6}"/>
              </a:ext>
            </a:extLst>
          </p:cNvPr>
          <p:cNvSpPr>
            <a:spLocks noGrp="1"/>
          </p:cNvSpPr>
          <p:nvPr>
            <p:ph type="body" sz="quarter" idx="10"/>
          </p:nvPr>
        </p:nvSpPr>
        <p:spPr/>
        <p:txBody>
          <a:bodyPr/>
          <a:lstStyle/>
          <a:p>
            <a:endParaRPr lang="en-US"/>
          </a:p>
        </p:txBody>
      </p:sp>
      <p:pic>
        <p:nvPicPr>
          <p:cNvPr id="12" name="Picture 11">
            <a:extLst>
              <a:ext uri="{FF2B5EF4-FFF2-40B4-BE49-F238E27FC236}">
                <a16:creationId xmlns:a16="http://schemas.microsoft.com/office/drawing/2014/main" xmlns="" id="{8C27F076-E948-914B-9EAA-D6F89CB5A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32" y="3079376"/>
            <a:ext cx="8376336" cy="2094084"/>
          </a:xfrm>
          <a:prstGeom prst="rect">
            <a:avLst/>
          </a:prstGeom>
        </p:spPr>
      </p:pic>
      <p:sp>
        <p:nvSpPr>
          <p:cNvPr id="13" name="Rectangle 12">
            <a:extLst>
              <a:ext uri="{FF2B5EF4-FFF2-40B4-BE49-F238E27FC236}">
                <a16:creationId xmlns:a16="http://schemas.microsoft.com/office/drawing/2014/main" xmlns="" id="{6333F02D-D2C0-714C-8965-2A38CBD1A5FC}"/>
              </a:ext>
            </a:extLst>
          </p:cNvPr>
          <p:cNvSpPr/>
          <p:nvPr/>
        </p:nvSpPr>
        <p:spPr>
          <a:xfrm>
            <a:off x="380999" y="2805777"/>
            <a:ext cx="8340969" cy="1277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994CB79F-B349-DF49-B622-28D1BDA44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2866808"/>
            <a:ext cx="5791199" cy="12971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46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DF22EE-DC37-AD4E-A4E8-C9928BCF5F9D}"/>
              </a:ext>
            </a:extLst>
          </p:cNvPr>
          <p:cNvSpPr>
            <a:spLocks noGrp="1"/>
          </p:cNvSpPr>
          <p:nvPr>
            <p:ph type="title"/>
          </p:nvPr>
        </p:nvSpPr>
        <p:spPr/>
        <p:txBody>
          <a:bodyPr/>
          <a:lstStyle/>
          <a:p>
            <a:r>
              <a:rPr lang="en-US" dirty="0"/>
              <a:t>Numbers and Words</a:t>
            </a:r>
          </a:p>
        </p:txBody>
      </p:sp>
      <p:pic>
        <p:nvPicPr>
          <p:cNvPr id="6" name="Content Placeholder 5">
            <a:extLst>
              <a:ext uri="{FF2B5EF4-FFF2-40B4-BE49-F238E27FC236}">
                <a16:creationId xmlns:a16="http://schemas.microsoft.com/office/drawing/2014/main" xmlns="" id="{CA39DF29-CC0A-DD44-9044-E71DF2022A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5191" y="933728"/>
            <a:ext cx="7012343" cy="3937000"/>
          </a:xfrm>
          <a:effectLst>
            <a:outerShdw blurRad="50800" dist="38100" dir="2700000" algn="tl" rotWithShape="0">
              <a:prstClr val="black">
                <a:alpha val="40000"/>
              </a:prstClr>
            </a:outerShdw>
          </a:effectLst>
        </p:spPr>
      </p:pic>
      <p:sp>
        <p:nvSpPr>
          <p:cNvPr id="4" name="Text Placeholder 3">
            <a:extLst>
              <a:ext uri="{FF2B5EF4-FFF2-40B4-BE49-F238E27FC236}">
                <a16:creationId xmlns:a16="http://schemas.microsoft.com/office/drawing/2014/main" xmlns="" id="{1B9FAFE6-0A63-1F4C-8E2A-3952A9B7821F}"/>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xmlns="" id="{210B7EC4-B49C-D140-BC79-35E10A79387F}"/>
              </a:ext>
            </a:extLst>
          </p:cNvPr>
          <p:cNvSpPr txBox="1"/>
          <p:nvPr/>
        </p:nvSpPr>
        <p:spPr>
          <a:xfrm>
            <a:off x="1078396" y="4964149"/>
            <a:ext cx="6216926" cy="123111"/>
          </a:xfrm>
          <a:prstGeom prst="rect">
            <a:avLst/>
          </a:prstGeom>
          <a:noFill/>
        </p:spPr>
        <p:txBody>
          <a:bodyPr wrap="square" lIns="0" tIns="0" rIns="0" bIns="0" rtlCol="0">
            <a:spAutoFit/>
          </a:bodyPr>
          <a:lstStyle/>
          <a:p>
            <a:r>
              <a:rPr lang="en-US" sz="800" dirty="0">
                <a:latin typeface="Arial"/>
                <a:cs typeface="Arial"/>
              </a:rPr>
              <a:t>https://what3words.com/</a:t>
            </a:r>
            <a:r>
              <a:rPr lang="en-US" sz="800" dirty="0" err="1">
                <a:latin typeface="Arial"/>
                <a:cs typeface="Arial"/>
              </a:rPr>
              <a:t>wp</a:t>
            </a:r>
            <a:r>
              <a:rPr lang="en-US" sz="800" dirty="0">
                <a:latin typeface="Arial"/>
                <a:cs typeface="Arial"/>
              </a:rPr>
              <a:t>-content/uploads/2017/01/</a:t>
            </a:r>
            <a:r>
              <a:rPr lang="en-US" sz="800" dirty="0" err="1">
                <a:latin typeface="Arial"/>
                <a:cs typeface="Arial"/>
              </a:rPr>
              <a:t>unspecified.png</a:t>
            </a:r>
            <a:endParaRPr lang="en-US" sz="800" dirty="0">
              <a:latin typeface="Arial"/>
              <a:cs typeface="Arial"/>
            </a:endParaRPr>
          </a:p>
        </p:txBody>
      </p:sp>
    </p:spTree>
    <p:extLst>
      <p:ext uri="{BB962C8B-B14F-4D97-AF65-F5344CB8AC3E}">
        <p14:creationId xmlns:p14="http://schemas.microsoft.com/office/powerpoint/2010/main" val="3798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C49B29-BA09-0741-9784-1EF9D2519AC2}"/>
              </a:ext>
            </a:extLst>
          </p:cNvPr>
          <p:cNvSpPr>
            <a:spLocks noGrp="1"/>
          </p:cNvSpPr>
          <p:nvPr>
            <p:ph type="title"/>
          </p:nvPr>
        </p:nvSpPr>
        <p:spPr/>
        <p:txBody>
          <a:bodyPr/>
          <a:lstStyle/>
          <a:p>
            <a:r>
              <a:rPr lang="en-US" dirty="0"/>
              <a:t>Names for Other Things</a:t>
            </a:r>
          </a:p>
        </p:txBody>
      </p:sp>
      <p:pic>
        <p:nvPicPr>
          <p:cNvPr id="6" name="Content Placeholder 5">
            <a:extLst>
              <a:ext uri="{FF2B5EF4-FFF2-40B4-BE49-F238E27FC236}">
                <a16:creationId xmlns:a16="http://schemas.microsoft.com/office/drawing/2014/main" xmlns="" id="{F2A5F315-B63B-C04F-A12E-95C9D3D973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57700" y="1129818"/>
            <a:ext cx="4267200" cy="3359285"/>
          </a:xfrm>
          <a:effectLst>
            <a:outerShdw blurRad="50800" dist="38100" dir="2700000" algn="tl" rotWithShape="0">
              <a:prstClr val="black">
                <a:alpha val="40000"/>
              </a:prstClr>
            </a:outerShdw>
          </a:effectLst>
        </p:spPr>
      </p:pic>
      <p:sp>
        <p:nvSpPr>
          <p:cNvPr id="4" name="Text Placeholder 3">
            <a:extLst>
              <a:ext uri="{FF2B5EF4-FFF2-40B4-BE49-F238E27FC236}">
                <a16:creationId xmlns:a16="http://schemas.microsoft.com/office/drawing/2014/main" xmlns="" id="{7E9E5AE8-B8BD-2D44-B018-1AF0D89C204A}"/>
              </a:ext>
            </a:extLst>
          </p:cNvPr>
          <p:cNvSpPr>
            <a:spLocks noGrp="1"/>
          </p:cNvSpPr>
          <p:nvPr>
            <p:ph type="body" sz="quarter" idx="10"/>
          </p:nvPr>
        </p:nvSpPr>
        <p:spPr/>
        <p:txBody>
          <a:bodyPr/>
          <a:lstStyle/>
          <a:p>
            <a:endParaRPr lang="en-US" dirty="0"/>
          </a:p>
        </p:txBody>
      </p:sp>
      <p:sp>
        <p:nvSpPr>
          <p:cNvPr id="9" name="Content Placeholder 2">
            <a:extLst>
              <a:ext uri="{FF2B5EF4-FFF2-40B4-BE49-F238E27FC236}">
                <a16:creationId xmlns:a16="http://schemas.microsoft.com/office/drawing/2014/main" xmlns="" id="{FAA4DDBC-6841-2345-A501-DE61D0976A97}"/>
              </a:ext>
            </a:extLst>
          </p:cNvPr>
          <p:cNvSpPr txBox="1">
            <a:spLocks/>
          </p:cNvSpPr>
          <p:nvPr/>
        </p:nvSpPr>
        <p:spPr>
          <a:xfrm>
            <a:off x="381001" y="1079500"/>
            <a:ext cx="4076700" cy="3937000"/>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Storms</a:t>
            </a:r>
          </a:p>
          <a:p>
            <a:pPr lvl="1"/>
            <a:r>
              <a:rPr lang="en-US" dirty="0"/>
              <a:t>Easier to measure than vulnerabilities</a:t>
            </a:r>
          </a:p>
          <a:p>
            <a:pPr lvl="2"/>
            <a:r>
              <a:rPr lang="en-US" dirty="0"/>
              <a:t>Physical properties</a:t>
            </a:r>
          </a:p>
          <a:p>
            <a:pPr lvl="2"/>
            <a:r>
              <a:rPr lang="en-US" dirty="0"/>
              <a:t>Scale</a:t>
            </a:r>
          </a:p>
          <a:p>
            <a:pPr lvl="1"/>
            <a:r>
              <a:rPr lang="en-US" dirty="0"/>
              <a:t>Authority</a:t>
            </a:r>
          </a:p>
          <a:p>
            <a:pPr lvl="2"/>
            <a:r>
              <a:rPr lang="en-US" dirty="0"/>
              <a:t>NOAA</a:t>
            </a:r>
          </a:p>
          <a:p>
            <a:pPr lvl="2"/>
            <a:r>
              <a:rPr lang="en-US" dirty="0"/>
              <a:t>The Weather Channel</a:t>
            </a:r>
          </a:p>
          <a:p>
            <a:r>
              <a:rPr lang="en-US" dirty="0"/>
              <a:t>Map the surface of earth</a:t>
            </a:r>
          </a:p>
          <a:p>
            <a:pPr lvl="1"/>
            <a:r>
              <a:rPr lang="en-US" dirty="0"/>
              <a:t>WHAT3WORDS</a:t>
            </a:r>
          </a:p>
          <a:p>
            <a:pPr lvl="1"/>
            <a:r>
              <a:rPr lang="en-US" dirty="0"/>
              <a:t>///</a:t>
            </a:r>
            <a:r>
              <a:rPr lang="en-US" dirty="0" err="1"/>
              <a:t>model.head.spine</a:t>
            </a:r>
            <a:endParaRPr lang="en-US" dirty="0"/>
          </a:p>
        </p:txBody>
      </p:sp>
    </p:spTree>
    <p:extLst>
      <p:ext uri="{BB962C8B-B14F-4D97-AF65-F5344CB8AC3E}">
        <p14:creationId xmlns:p14="http://schemas.microsoft.com/office/powerpoint/2010/main" val="204426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fade">
                                      <p:cBhvr>
                                        <p:cTn id="25" dur="500"/>
                                        <p:tgtEl>
                                          <p:spTgt spid="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Effect transition="in" filter="fade">
                                      <p:cBhvr>
                                        <p:cTn id="30" dur="500"/>
                                        <p:tgtEl>
                                          <p:spTgt spid="9">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animEffect transition="in" filter="fade">
                                      <p:cBhvr>
                                        <p:cTn id="33" dur="500"/>
                                        <p:tgtEl>
                                          <p:spTgt spid="9">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9" end="9"/>
                                            </p:txEl>
                                          </p:spTgt>
                                        </p:tgtEl>
                                        <p:attrNameLst>
                                          <p:attrName>style.visibility</p:attrName>
                                        </p:attrNameLst>
                                      </p:cBhvr>
                                      <p:to>
                                        <p:strVal val="visible"/>
                                      </p:to>
                                    </p:set>
                                    <p:animEffect transition="in" filter="fade">
                                      <p:cBhvr>
                                        <p:cTn id="36" dur="500"/>
                                        <p:tgtEl>
                                          <p:spTgt spid="9">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825EC0-60A6-1845-9CC4-6D448236E643}"/>
              </a:ext>
            </a:extLst>
          </p:cNvPr>
          <p:cNvSpPr>
            <a:spLocks noGrp="1"/>
          </p:cNvSpPr>
          <p:nvPr>
            <p:ph type="title"/>
          </p:nvPr>
        </p:nvSpPr>
        <p:spPr/>
        <p:txBody>
          <a:bodyPr/>
          <a:lstStyle/>
          <a:p>
            <a:r>
              <a:rPr lang="en-US" dirty="0"/>
              <a:t>Numbers and Words</a:t>
            </a:r>
          </a:p>
        </p:txBody>
      </p:sp>
      <p:sp>
        <p:nvSpPr>
          <p:cNvPr id="4" name="Text Placeholder 3">
            <a:extLst>
              <a:ext uri="{FF2B5EF4-FFF2-40B4-BE49-F238E27FC236}">
                <a16:creationId xmlns:a16="http://schemas.microsoft.com/office/drawing/2014/main" xmlns="" id="{80054624-FDD4-8C47-8EE9-8798CAD1A2BE}"/>
              </a:ext>
            </a:extLst>
          </p:cNvPr>
          <p:cNvSpPr>
            <a:spLocks noGrp="1"/>
          </p:cNvSpPr>
          <p:nvPr>
            <p:ph type="body" sz="quarter" idx="10"/>
          </p:nvPr>
        </p:nvSpPr>
        <p:spPr/>
        <p:txBody>
          <a:bodyPr/>
          <a:lstStyle/>
          <a:p>
            <a:endParaRPr lang="en-US"/>
          </a:p>
        </p:txBody>
      </p:sp>
      <p:graphicFrame>
        <p:nvGraphicFramePr>
          <p:cNvPr id="6" name="Content Placeholder 3">
            <a:extLst>
              <a:ext uri="{FF2B5EF4-FFF2-40B4-BE49-F238E27FC236}">
                <a16:creationId xmlns:a16="http://schemas.microsoft.com/office/drawing/2014/main" xmlns="" id="{39C12D75-B16B-6E4D-9940-7908A3A4D86B}"/>
              </a:ext>
            </a:extLst>
          </p:cNvPr>
          <p:cNvGraphicFramePr>
            <a:graphicFrameLocks/>
          </p:cNvGraphicFramePr>
          <p:nvPr>
            <p:extLst>
              <p:ext uri="{D42A27DB-BD31-4B8C-83A1-F6EECF244321}">
                <p14:modId xmlns:p14="http://schemas.microsoft.com/office/powerpoint/2010/main" val="2983037207"/>
              </p:ext>
            </p:extLst>
          </p:nvPr>
        </p:nvGraphicFramePr>
        <p:xfrm>
          <a:off x="1541417" y="1242060"/>
          <a:ext cx="6061166" cy="3230880"/>
        </p:xfrm>
        <a:graphic>
          <a:graphicData uri="http://schemas.openxmlformats.org/drawingml/2006/table">
            <a:tbl>
              <a:tblPr firstRow="1" bandRow="1">
                <a:tableStyleId>{5C22544A-7EE6-4342-B048-85BDC9FD1C3A}</a:tableStyleId>
              </a:tblPr>
              <a:tblGrid>
                <a:gridCol w="1863003">
                  <a:extLst>
                    <a:ext uri="{9D8B030D-6E8A-4147-A177-3AD203B41FA5}">
                      <a16:colId xmlns:a16="http://schemas.microsoft.com/office/drawing/2014/main" xmlns="" val="1836916595"/>
                    </a:ext>
                  </a:extLst>
                </a:gridCol>
                <a:gridCol w="1863003">
                  <a:extLst>
                    <a:ext uri="{9D8B030D-6E8A-4147-A177-3AD203B41FA5}">
                      <a16:colId xmlns:a16="http://schemas.microsoft.com/office/drawing/2014/main" xmlns="" val="1638181489"/>
                    </a:ext>
                  </a:extLst>
                </a:gridCol>
                <a:gridCol w="2335160">
                  <a:extLst>
                    <a:ext uri="{9D8B030D-6E8A-4147-A177-3AD203B41FA5}">
                      <a16:colId xmlns:a16="http://schemas.microsoft.com/office/drawing/2014/main" xmlns="" val="519829995"/>
                    </a:ext>
                  </a:extLst>
                </a:gridCol>
              </a:tblGrid>
              <a:tr h="548640">
                <a:tc>
                  <a:txBody>
                    <a:bodyPr/>
                    <a:lstStyle/>
                    <a:p>
                      <a:pPr algn="ctr"/>
                      <a:r>
                        <a:rPr lang="en-US" sz="2200" dirty="0"/>
                        <a:t>Feature</a:t>
                      </a:r>
                    </a:p>
                  </a:txBody>
                  <a:tcPr anchor="ctr"/>
                </a:tc>
                <a:tc>
                  <a:txBody>
                    <a:bodyPr/>
                    <a:lstStyle/>
                    <a:p>
                      <a:pPr algn="ctr"/>
                      <a:r>
                        <a:rPr lang="en-US" sz="2200" dirty="0"/>
                        <a:t>Numbers</a:t>
                      </a:r>
                    </a:p>
                  </a:txBody>
                  <a:tcPr anchor="ctr"/>
                </a:tc>
                <a:tc>
                  <a:txBody>
                    <a:bodyPr/>
                    <a:lstStyle/>
                    <a:p>
                      <a:pPr algn="ctr"/>
                      <a:r>
                        <a:rPr lang="en-US" sz="2200" dirty="0"/>
                        <a:t>Words</a:t>
                      </a:r>
                    </a:p>
                  </a:txBody>
                  <a:tcPr anchor="ctr"/>
                </a:tc>
                <a:extLst>
                  <a:ext uri="{0D108BD9-81ED-4DB2-BD59-A6C34878D82A}">
                    <a16:rowId xmlns:a16="http://schemas.microsoft.com/office/drawing/2014/main" xmlns="" val="951272917"/>
                  </a:ext>
                </a:extLst>
              </a:tr>
              <a:tr h="640080">
                <a:tc>
                  <a:txBody>
                    <a:bodyPr/>
                    <a:lstStyle/>
                    <a:p>
                      <a:pPr algn="ctr"/>
                      <a:r>
                        <a:rPr lang="en-US" sz="2200" dirty="0"/>
                        <a:t>Uniqueness</a:t>
                      </a:r>
                    </a:p>
                  </a:txBody>
                  <a:tcPr anchor="ctr"/>
                </a:tc>
                <a:tc>
                  <a:txBody>
                    <a:bodyPr/>
                    <a:lstStyle/>
                    <a:p>
                      <a:pPr algn="ctr"/>
                      <a:r>
                        <a:rPr lang="en-US" sz="2200" dirty="0"/>
                        <a:t>Yes</a:t>
                      </a:r>
                    </a:p>
                  </a:txBody>
                  <a:tcPr anchor="ctr"/>
                </a:tc>
                <a:tc>
                  <a:txBody>
                    <a:bodyPr/>
                    <a:lstStyle/>
                    <a:p>
                      <a:pPr algn="ctr"/>
                      <a:r>
                        <a:rPr lang="en-US" sz="2200" dirty="0"/>
                        <a:t>Yes, in sufficient combinations</a:t>
                      </a:r>
                    </a:p>
                  </a:txBody>
                  <a:tcPr anchor="ctr"/>
                </a:tc>
                <a:extLst>
                  <a:ext uri="{0D108BD9-81ED-4DB2-BD59-A6C34878D82A}">
                    <a16:rowId xmlns:a16="http://schemas.microsoft.com/office/drawing/2014/main" xmlns="" val="541933726"/>
                  </a:ext>
                </a:extLst>
              </a:tr>
              <a:tr h="640080">
                <a:tc>
                  <a:txBody>
                    <a:bodyPr/>
                    <a:lstStyle/>
                    <a:p>
                      <a:pPr algn="ctr"/>
                      <a:r>
                        <a:rPr lang="en-US" sz="2200" dirty="0"/>
                        <a:t>Recognition</a:t>
                      </a:r>
                    </a:p>
                  </a:txBody>
                  <a:tcPr anchor="ctr"/>
                </a:tc>
                <a:tc>
                  <a:txBody>
                    <a:bodyPr/>
                    <a:lstStyle/>
                    <a:p>
                      <a:pPr algn="ctr"/>
                      <a:r>
                        <a:rPr lang="en-US" sz="2200" dirty="0"/>
                        <a:t>No</a:t>
                      </a:r>
                    </a:p>
                  </a:txBody>
                  <a:tcPr anchor="ctr"/>
                </a:tc>
                <a:tc>
                  <a:txBody>
                    <a:bodyPr/>
                    <a:lstStyle/>
                    <a:p>
                      <a:pPr algn="ctr"/>
                      <a:r>
                        <a:rPr lang="en-US" sz="2200" dirty="0"/>
                        <a:t>Yes</a:t>
                      </a:r>
                    </a:p>
                  </a:txBody>
                  <a:tcPr anchor="ctr"/>
                </a:tc>
                <a:extLst>
                  <a:ext uri="{0D108BD9-81ED-4DB2-BD59-A6C34878D82A}">
                    <a16:rowId xmlns:a16="http://schemas.microsoft.com/office/drawing/2014/main" xmlns="" val="3512775652"/>
                  </a:ext>
                </a:extLst>
              </a:tr>
              <a:tr h="640080">
                <a:tc>
                  <a:txBody>
                    <a:bodyPr/>
                    <a:lstStyle/>
                    <a:p>
                      <a:pPr algn="ctr"/>
                      <a:r>
                        <a:rPr lang="en-US" sz="2200" dirty="0"/>
                        <a:t>Meaning</a:t>
                      </a:r>
                    </a:p>
                  </a:txBody>
                  <a:tcPr anchor="ctr"/>
                </a:tc>
                <a:tc>
                  <a:txBody>
                    <a:bodyPr/>
                    <a:lstStyle/>
                    <a:p>
                      <a:pPr algn="ctr"/>
                      <a:r>
                        <a:rPr lang="en-US" sz="2200" dirty="0"/>
                        <a:t>No</a:t>
                      </a:r>
                    </a:p>
                  </a:txBody>
                  <a:tcPr anchor="ctr"/>
                </a:tc>
                <a:tc>
                  <a:txBody>
                    <a:bodyPr/>
                    <a:lstStyle/>
                    <a:p>
                      <a:pPr algn="ctr"/>
                      <a:r>
                        <a:rPr lang="en-US" sz="2200" dirty="0"/>
                        <a:t>Yes</a:t>
                      </a:r>
                    </a:p>
                  </a:txBody>
                  <a:tcPr anchor="ctr"/>
                </a:tc>
                <a:extLst>
                  <a:ext uri="{0D108BD9-81ED-4DB2-BD59-A6C34878D82A}">
                    <a16:rowId xmlns:a16="http://schemas.microsoft.com/office/drawing/2014/main" xmlns="" val="1823613090"/>
                  </a:ext>
                </a:extLst>
              </a:tr>
              <a:tr h="640080">
                <a:tc>
                  <a:txBody>
                    <a:bodyPr/>
                    <a:lstStyle/>
                    <a:p>
                      <a:pPr algn="ctr"/>
                      <a:r>
                        <a:rPr lang="en-US" sz="2200" dirty="0"/>
                        <a:t>Computing</a:t>
                      </a:r>
                    </a:p>
                  </a:txBody>
                  <a:tcPr anchor="ctr"/>
                </a:tc>
                <a:tc>
                  <a:txBody>
                    <a:bodyPr/>
                    <a:lstStyle/>
                    <a:p>
                      <a:pPr algn="ctr"/>
                      <a:r>
                        <a:rPr lang="en-US" sz="2200" dirty="0"/>
                        <a:t>Yes</a:t>
                      </a:r>
                    </a:p>
                  </a:txBody>
                  <a:tcPr anchor="ctr"/>
                </a:tc>
                <a:tc>
                  <a:txBody>
                    <a:bodyPr/>
                    <a:lstStyle/>
                    <a:p>
                      <a:pPr algn="ctr"/>
                      <a:r>
                        <a:rPr lang="en-US" sz="2200" dirty="0"/>
                        <a:t>No</a:t>
                      </a:r>
                    </a:p>
                  </a:txBody>
                  <a:tcPr anchor="ctr"/>
                </a:tc>
                <a:extLst>
                  <a:ext uri="{0D108BD9-81ED-4DB2-BD59-A6C34878D82A}">
                    <a16:rowId xmlns:a16="http://schemas.microsoft.com/office/drawing/2014/main" xmlns="" val="2640158643"/>
                  </a:ext>
                </a:extLst>
              </a:tr>
            </a:tbl>
          </a:graphicData>
        </a:graphic>
      </p:graphicFrame>
    </p:spTree>
    <p:extLst>
      <p:ext uri="{BB962C8B-B14F-4D97-AF65-F5344CB8AC3E}">
        <p14:creationId xmlns:p14="http://schemas.microsoft.com/office/powerpoint/2010/main" val="242854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142B2D-589D-3E4F-B380-AE56FECD930B}"/>
              </a:ext>
            </a:extLst>
          </p:cNvPr>
          <p:cNvSpPr>
            <a:spLocks noGrp="1"/>
          </p:cNvSpPr>
          <p:nvPr>
            <p:ph type="title"/>
          </p:nvPr>
        </p:nvSpPr>
        <p:spPr/>
        <p:txBody>
          <a:bodyPr/>
          <a:lstStyle/>
          <a:p>
            <a:r>
              <a:rPr lang="en-US" dirty="0"/>
              <a:t>Names and Branding</a:t>
            </a:r>
          </a:p>
        </p:txBody>
      </p:sp>
      <p:sp>
        <p:nvSpPr>
          <p:cNvPr id="3" name="Content Placeholder 2">
            <a:extLst>
              <a:ext uri="{FF2B5EF4-FFF2-40B4-BE49-F238E27FC236}">
                <a16:creationId xmlns:a16="http://schemas.microsoft.com/office/drawing/2014/main" xmlns="" id="{21898471-7050-CD45-A85B-52B4245B5A7D}"/>
              </a:ext>
            </a:extLst>
          </p:cNvPr>
          <p:cNvSpPr>
            <a:spLocks noGrp="1"/>
          </p:cNvSpPr>
          <p:nvPr>
            <p:ph idx="1"/>
          </p:nvPr>
        </p:nvSpPr>
        <p:spPr/>
        <p:txBody>
          <a:bodyPr/>
          <a:lstStyle/>
          <a:p>
            <a:r>
              <a:rPr lang="en-US" dirty="0"/>
              <a:t>Some vulnerabilities are named, usually by researchers</a:t>
            </a:r>
          </a:p>
          <a:p>
            <a:r>
              <a:rPr lang="en-US" dirty="0"/>
              <a:t>Some</a:t>
            </a:r>
            <a:r>
              <a:rPr lang="en-US" baseline="0" dirty="0"/>
              <a:t> are also marketed</a:t>
            </a:r>
          </a:p>
          <a:p>
            <a:pPr lvl="1"/>
            <a:r>
              <a:rPr lang="en-US" dirty="0"/>
              <a:t>Marketing is often more than a name</a:t>
            </a:r>
          </a:p>
          <a:p>
            <a:pPr lvl="2"/>
            <a:r>
              <a:rPr lang="en-US" dirty="0"/>
              <a:t>Logo, website, press</a:t>
            </a:r>
            <a:r>
              <a:rPr lang="en-US" baseline="0" dirty="0"/>
              <a:t> release, language</a:t>
            </a:r>
            <a:endParaRPr lang="en-US" dirty="0"/>
          </a:p>
        </p:txBody>
      </p:sp>
      <p:sp>
        <p:nvSpPr>
          <p:cNvPr id="4" name="Text Placeholder 3">
            <a:extLst>
              <a:ext uri="{FF2B5EF4-FFF2-40B4-BE49-F238E27FC236}">
                <a16:creationId xmlns:a16="http://schemas.microsoft.com/office/drawing/2014/main" xmlns="" id="{04C6EC8A-274F-0C49-AC5E-7E0BD723300F}"/>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xmlns="" id="{2E8E40CD-E46C-1F4D-9849-A07A391AE0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2889250"/>
            <a:ext cx="3454400" cy="21590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xmlns="" id="{E5618303-89B4-5C43-B22F-04A3EE1BB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7552" y="2857500"/>
            <a:ext cx="1502370" cy="215900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xmlns="" id="{7D252AA1-1FDC-9B42-B7AF-F161AE8F5F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039" y="3049799"/>
            <a:ext cx="1943835" cy="21236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8984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I_Template">
  <a:themeElements>
    <a:clrScheme name="Custom 11">
      <a:dk1>
        <a:srgbClr val="000000"/>
      </a:dk1>
      <a:lt1>
        <a:srgbClr val="FFFFFF"/>
      </a:lt1>
      <a:dk2>
        <a:srgbClr val="1D4477"/>
      </a:dk2>
      <a:lt2>
        <a:srgbClr val="A4A4A4"/>
      </a:lt2>
      <a:accent1>
        <a:srgbClr val="1D4477"/>
      </a:accent1>
      <a:accent2>
        <a:srgbClr val="996729"/>
      </a:accent2>
      <a:accent3>
        <a:srgbClr val="28773C"/>
      </a:accent3>
      <a:accent4>
        <a:srgbClr val="E8A813"/>
      </a:accent4>
      <a:accent5>
        <a:srgbClr val="178AA0"/>
      </a:accent5>
      <a:accent6>
        <a:srgbClr val="B73529"/>
      </a:accent6>
      <a:hlink>
        <a:srgbClr val="0A50E1"/>
      </a:hlink>
      <a:folHlink>
        <a:srgbClr val="6EB2E6"/>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2200" dirty="0" smtClean="0">
            <a:latin typeface="Arial"/>
            <a:cs typeface="Arial"/>
          </a:defRPr>
        </a:defPPr>
      </a:lstStyle>
    </a:txDef>
  </a:objectDefaults>
  <a:extraClrSchemeLst/>
  <a:extLst>
    <a:ext uri="{05A4C25C-085E-4340-85A3-A5531E510DB2}">
      <thm15:themeFamily xmlns:thm15="http://schemas.microsoft.com/office/thememl/2012/main" name="SEI_Template_10_17A" id="{605A7DB0-822F-FE49-9FCF-A94A8EC264E4}" vid="{1BDF5131-D10C-C54C-B1BD-4F8CCFC6DF55}"/>
    </a:ext>
  </a:extLst>
</a:theme>
</file>

<file path=ppt/theme/theme2.xml><?xml version="1.0" encoding="utf-8"?>
<a:theme xmlns:a="http://schemas.openxmlformats.org/drawingml/2006/main" name="1_SEI_Template">
  <a:themeElements>
    <a:clrScheme name="SEI_color_17">
      <a:dk1>
        <a:srgbClr val="000000"/>
      </a:dk1>
      <a:lt1>
        <a:srgbClr val="FFFFFF"/>
      </a:lt1>
      <a:dk2>
        <a:srgbClr val="1D4477"/>
      </a:dk2>
      <a:lt2>
        <a:srgbClr val="A4A4A4"/>
      </a:lt2>
      <a:accent1>
        <a:srgbClr val="1D4477"/>
      </a:accent1>
      <a:accent2>
        <a:srgbClr val="E38B33"/>
      </a:accent2>
      <a:accent3>
        <a:srgbClr val="048956"/>
      </a:accent3>
      <a:accent4>
        <a:srgbClr val="FF6E00"/>
      </a:accent4>
      <a:accent5>
        <a:srgbClr val="126676"/>
      </a:accent5>
      <a:accent6>
        <a:srgbClr val="E1041B"/>
      </a:accent6>
      <a:hlink>
        <a:srgbClr val="0A50E1"/>
      </a:hlink>
      <a:folHlink>
        <a:srgbClr val="6EB2E6"/>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2200" dirty="0" smtClean="0">
            <a:latin typeface="Arial"/>
            <a:cs typeface="Arial"/>
          </a:defRPr>
        </a:defPPr>
      </a:lstStyle>
    </a:txDef>
  </a:objectDefaults>
  <a:extraClrSchemeLst/>
  <a:extLst>
    <a:ext uri="{05A4C25C-085E-4340-85A3-A5531E510DB2}">
      <thm15:themeFamily xmlns:thm15="http://schemas.microsoft.com/office/thememl/2012/main" name="SEI_Template_10_17A" id="{605A7DB0-822F-FE49-9FCF-A94A8EC264E4}" vid="{9783E44E-F986-2543-AF06-6352B94EC738}"/>
    </a:ext>
  </a:extLst>
</a:theme>
</file>

<file path=ppt/theme/theme3.xml><?xml version="1.0" encoding="utf-8"?>
<a:theme xmlns:a="http://schemas.openxmlformats.org/drawingml/2006/main" name="2_SEI_Template">
  <a:themeElements>
    <a:clrScheme name="SEI_color_17">
      <a:dk1>
        <a:srgbClr val="000000"/>
      </a:dk1>
      <a:lt1>
        <a:srgbClr val="FFFFFF"/>
      </a:lt1>
      <a:dk2>
        <a:srgbClr val="1D4477"/>
      </a:dk2>
      <a:lt2>
        <a:srgbClr val="A4A4A4"/>
      </a:lt2>
      <a:accent1>
        <a:srgbClr val="1D4477"/>
      </a:accent1>
      <a:accent2>
        <a:srgbClr val="E38B33"/>
      </a:accent2>
      <a:accent3>
        <a:srgbClr val="048956"/>
      </a:accent3>
      <a:accent4>
        <a:srgbClr val="FF6E00"/>
      </a:accent4>
      <a:accent5>
        <a:srgbClr val="126676"/>
      </a:accent5>
      <a:accent6>
        <a:srgbClr val="E1041B"/>
      </a:accent6>
      <a:hlink>
        <a:srgbClr val="0A50E1"/>
      </a:hlink>
      <a:folHlink>
        <a:srgbClr val="6EB2E6"/>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2200" dirty="0" smtClean="0">
            <a:latin typeface="Arial"/>
            <a:cs typeface="Arial"/>
          </a:defRPr>
        </a:defPPr>
      </a:lstStyle>
    </a:txDef>
  </a:objectDefaults>
  <a:extraClrSchemeLst/>
  <a:extLst>
    <a:ext uri="{05A4C25C-085E-4340-85A3-A5531E510DB2}">
      <thm15:themeFamily xmlns:thm15="http://schemas.microsoft.com/office/thememl/2012/main" name="SEI_Template_10_17A" id="{605A7DB0-822F-FE49-9FCF-A94A8EC264E4}" vid="{56E624E0-E6F6-6146-AC05-4CC0604C163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SEI_Template_10_17</Template>
  <TotalTime>14787</TotalTime>
  <Words>1779</Words>
  <Application>Microsoft Office PowerPoint</Application>
  <PresentationFormat>On-screen Show (16:10)</PresentationFormat>
  <Paragraphs>296</Paragraphs>
  <Slides>34</Slides>
  <Notes>34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Arial Unicode MS</vt:lpstr>
      <vt:lpstr>Arial</vt:lpstr>
      <vt:lpstr>Calibri</vt:lpstr>
      <vt:lpstr>Cambria Math</vt:lpstr>
      <vt:lpstr>Lucida Grande</vt:lpstr>
      <vt:lpstr>Wingdings</vt:lpstr>
      <vt:lpstr>SEI_Template</vt:lpstr>
      <vt:lpstr>1_SEI_Template</vt:lpstr>
      <vt:lpstr>2_SEI_Template</vt:lpstr>
      <vt:lpstr>Arbitrary Albatross: Neutral Names for Vulnerabilities</vt:lpstr>
      <vt:lpstr>PowerPoint Presentation</vt:lpstr>
      <vt:lpstr>PowerPoint Presentation</vt:lpstr>
      <vt:lpstr>Vulnerability Identification</vt:lpstr>
      <vt:lpstr>Numbers and Words</vt:lpstr>
      <vt:lpstr>Numbers and Words</vt:lpstr>
      <vt:lpstr>Names for Other Things</vt:lpstr>
      <vt:lpstr>Numbers and Words</vt:lpstr>
      <vt:lpstr>Names and Branding</vt:lpstr>
      <vt:lpstr>Naming Vulnerabilities</vt:lpstr>
      <vt:lpstr>Words and Names</vt:lpstr>
      <vt:lpstr>Meaning and Connotation</vt:lpstr>
      <vt:lpstr>Words and Names</vt:lpstr>
      <vt:lpstr>Math and (more) Science</vt:lpstr>
      <vt:lpstr>Word List One</vt:lpstr>
      <vt:lpstr>Word List One</vt:lpstr>
      <vt:lpstr>Word List Two</vt:lpstr>
      <vt:lpstr>Word List Three</vt:lpstr>
      <vt:lpstr>Word List Four</vt:lpstr>
      <vt:lpstr>Constraints</vt:lpstr>
      <vt:lpstr>Method One</vt:lpstr>
      <vt:lpstr>Method Two</vt:lpstr>
      <vt:lpstr>Method Three</vt:lpstr>
      <vt:lpstr>Hilbert Curve</vt:lpstr>
      <vt:lpstr>Hilbert Curve</vt:lpstr>
      <vt:lpstr>Numbers to Names</vt:lpstr>
      <vt:lpstr>Numbers to Names</vt:lpstr>
      <vt:lpstr>PowerPoint Presentation</vt:lpstr>
      <vt:lpstr>Spectre</vt:lpstr>
      <vt:lpstr>Spectre</vt:lpstr>
      <vt:lpstr>Heartbleed</vt:lpstr>
      <vt:lpstr>Dirty COW</vt:lpstr>
      <vt:lpstr>Unbranded 2001 IIS RCE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SEI PowerPoint  Title Slide</dc:title>
  <dc:creator>amanion</dc:creator>
  <cp:lastModifiedBy>Aaron M. Detwiler</cp:lastModifiedBy>
  <cp:revision>361</cp:revision>
  <cp:lastPrinted>2018-01-25T02:04:39Z</cp:lastPrinted>
  <dcterms:created xsi:type="dcterms:W3CDTF">2017-12-10T22:48:20Z</dcterms:created>
  <dcterms:modified xsi:type="dcterms:W3CDTF">2018-12-12T13:19:31Z</dcterms:modified>
</cp:coreProperties>
</file>